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15" r:id="rId1"/>
  </p:sldMasterIdLst>
  <p:notesMasterIdLst>
    <p:notesMasterId r:id="rId22"/>
  </p:notesMasterIdLst>
  <p:sldIdLst>
    <p:sldId id="668" r:id="rId2"/>
    <p:sldId id="368" r:id="rId3"/>
    <p:sldId id="351" r:id="rId4"/>
    <p:sldId id="369" r:id="rId5"/>
    <p:sldId id="352" r:id="rId6"/>
    <p:sldId id="354" r:id="rId7"/>
    <p:sldId id="353" r:id="rId8"/>
    <p:sldId id="355" r:id="rId9"/>
    <p:sldId id="669" r:id="rId10"/>
    <p:sldId id="357" r:id="rId11"/>
    <p:sldId id="358" r:id="rId12"/>
    <p:sldId id="359" r:id="rId13"/>
    <p:sldId id="367" r:id="rId14"/>
    <p:sldId id="360" r:id="rId15"/>
    <p:sldId id="361" r:id="rId16"/>
    <p:sldId id="362" r:id="rId17"/>
    <p:sldId id="363" r:id="rId18"/>
    <p:sldId id="364" r:id="rId19"/>
    <p:sldId id="366" r:id="rId20"/>
    <p:sldId id="365" r:id="rId21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33CC33"/>
    <a:srgbClr val="00FF00"/>
    <a:srgbClr val="90D75B"/>
    <a:srgbClr val="A50021"/>
    <a:srgbClr val="009900"/>
    <a:srgbClr val="0000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568" autoAdjust="0"/>
    <p:restoredTop sz="95006" autoAdjust="0"/>
  </p:normalViewPr>
  <p:slideViewPr>
    <p:cSldViewPr>
      <p:cViewPr varScale="1">
        <p:scale>
          <a:sx n="104" d="100"/>
          <a:sy n="104" d="100"/>
        </p:scale>
        <p:origin x="1377" y="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338" name="Rectangle 2">
            <a:extLst>
              <a:ext uri="{FF2B5EF4-FFF2-40B4-BE49-F238E27FC236}">
                <a16:creationId xmlns:a16="http://schemas.microsoft.com/office/drawing/2014/main" id="{FCFC7577-8C2B-4F20-9E4F-649F39F2FD64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8339" name="Rectangle 3">
            <a:extLst>
              <a:ext uri="{FF2B5EF4-FFF2-40B4-BE49-F238E27FC236}">
                <a16:creationId xmlns:a16="http://schemas.microsoft.com/office/drawing/2014/main" id="{FA572CCB-E4B1-4091-9043-83D5638B7904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14D1235-756C-47A7-BB5F-66337972D2D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98341" name="Rectangle 5">
            <a:extLst>
              <a:ext uri="{FF2B5EF4-FFF2-40B4-BE49-F238E27FC236}">
                <a16:creationId xmlns:a16="http://schemas.microsoft.com/office/drawing/2014/main" id="{1A1E5470-D616-458F-8B2E-60332821BC26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9300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398342" name="Rectangle 6">
            <a:extLst>
              <a:ext uri="{FF2B5EF4-FFF2-40B4-BE49-F238E27FC236}">
                <a16:creationId xmlns:a16="http://schemas.microsoft.com/office/drawing/2014/main" id="{2C81F070-2E8F-493E-B6F7-979C3620F7D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defTabSz="990600" eaLnBrk="1" hangingPunct="1">
              <a:defRPr sz="1300">
                <a:latin typeface="Arial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398343" name="Rectangle 7">
            <a:extLst>
              <a:ext uri="{FF2B5EF4-FFF2-40B4-BE49-F238E27FC236}">
                <a16:creationId xmlns:a16="http://schemas.microsoft.com/office/drawing/2014/main" id="{954F0972-BEBA-4E36-A7D6-C0621F6C7E9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9066" tIns="49533" rIns="99066" bIns="49533" numCol="1" anchor="b" anchorCtr="0" compatLnSpc="1">
            <a:prstTxWarp prst="textNoShape">
              <a:avLst/>
            </a:prstTxWarp>
          </a:bodyPr>
          <a:lstStyle>
            <a:lvl1pPr algn="r" defTabSz="990600" eaLnBrk="1" hangingPunct="1">
              <a:defRPr sz="13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E87B7325-7B84-46F3-9B58-0BB92B985D2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87B7325-7B84-46F3-9B58-0BB92B985D2C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3480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7">
            <a:extLst>
              <a:ext uri="{FF2B5EF4-FFF2-40B4-BE49-F238E27FC236}">
                <a16:creationId xmlns:a16="http://schemas.microsoft.com/office/drawing/2014/main" id="{49DDC662-3D3A-48F2-B677-747539F5B7FF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4379913"/>
            <a:ext cx="8610600" cy="201612"/>
            <a:chOff x="144" y="1680"/>
            <a:chExt cx="5424" cy="144"/>
          </a:xfrm>
        </p:grpSpPr>
        <p:sp>
          <p:nvSpPr>
            <p:cNvPr id="5" name="Rectangle 8">
              <a:extLst>
                <a:ext uri="{FF2B5EF4-FFF2-40B4-BE49-F238E27FC236}">
                  <a16:creationId xmlns:a16="http://schemas.microsoft.com/office/drawing/2014/main" id="{223A671D-CC86-4162-9803-5AE8F1C1F7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6" name="Rectangle 9">
              <a:extLst>
                <a:ext uri="{FF2B5EF4-FFF2-40B4-BE49-F238E27FC236}">
                  <a16:creationId xmlns:a16="http://schemas.microsoft.com/office/drawing/2014/main" id="{8889B4A9-931E-403D-97A7-ECD58CDAE28C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rgbClr val="90D75B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7" name="Rectangle 10">
              <a:extLst>
                <a:ext uri="{FF2B5EF4-FFF2-40B4-BE49-F238E27FC236}">
                  <a16:creationId xmlns:a16="http://schemas.microsoft.com/office/drawing/2014/main" id="{0FB5520C-BF4C-446D-AA70-025EC6F99DE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76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3463925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4797425"/>
            <a:ext cx="6400800" cy="682625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8" name="Rectangle 4">
            <a:extLst>
              <a:ext uri="{FF2B5EF4-FFF2-40B4-BE49-F238E27FC236}">
                <a16:creationId xmlns:a16="http://schemas.microsoft.com/office/drawing/2014/main" id="{52C221B1-98A4-4B53-9BCA-0C931DB58C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9" name="Rectangle 5">
            <a:extLst>
              <a:ext uri="{FF2B5EF4-FFF2-40B4-BE49-F238E27FC236}">
                <a16:creationId xmlns:a16="http://schemas.microsoft.com/office/drawing/2014/main" id="{97A8774E-41B9-40CC-B9D3-45E53648A7F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C60D9803-2C5A-4581-BB25-4F71898003A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12C471F-B161-4F03-8E33-75E527FC7F4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2202242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02A1584-C84D-438C-A020-56CB6C7B26A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CF369E5-201D-410C-88A3-D4D85C3D1C8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37F0674-A7EE-489F-ADD3-DDA98950AB5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E208D0C-F2AC-4F33-90BD-22C80731C431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02337454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C868BB8-C3A5-4BDC-8C42-CDCA71C4823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203702B-9898-459A-AE01-7805C32EA98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5D7964A6-9868-4C53-A2A2-0B3996ED301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67B6F-3787-45BE-9CF3-6ADFCB3A46B6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35132533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 preserve="1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91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41763"/>
            <a:ext cx="4038600" cy="218916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7417E3C7-BE43-406D-861F-1A2707FE94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B149B35D-E05B-437D-B77C-A5DD57279D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DF5800C6-4D3C-47D1-B9CF-B0D80DFA40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008A279-A43A-4895-BB91-272F2DC6B3B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5611373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B9FA765-7D99-4102-BDB4-11560A5CB5F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C6F8107-3FC9-4D76-B01B-7D591FC152D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73778E-D9FF-49DD-8913-2B15644F49C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27DE042-51B7-4A11-A31A-0C1B29C1269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24276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2C094BF6-D39E-49EA-9B39-0D444E0E67F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5F49BD2-7782-42AD-A1E8-EA934C63AA9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DAF1D66-FD69-42CF-8AF0-6A9B6D2894E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206CA8-2AF1-4599-ABD5-33011F5A6FC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426137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596" y="500042"/>
            <a:ext cx="8607900" cy="840726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579296" cy="5069160"/>
          </a:xfrm>
        </p:spPr>
        <p:txBody>
          <a:bodyPr>
            <a:normAutofit/>
          </a:bodyPr>
          <a:lstStyle>
            <a:lvl1pPr>
              <a:lnSpc>
                <a:spcPct val="100000"/>
              </a:lnSpc>
              <a:defRPr/>
            </a:lvl1pPr>
            <a:lvl2pPr>
              <a:lnSpc>
                <a:spcPct val="100000"/>
              </a:lnSpc>
              <a:defRPr/>
            </a:lvl2pPr>
            <a:lvl3pPr>
              <a:lnSpc>
                <a:spcPct val="100000"/>
              </a:lnSpc>
              <a:defRPr/>
            </a:lvl3pPr>
            <a:lvl4pPr>
              <a:lnSpc>
                <a:spcPct val="100000"/>
              </a:lnSpc>
              <a:defRPr/>
            </a:lvl4pPr>
            <a:lvl5pPr>
              <a:lnSpc>
                <a:spcPct val="100000"/>
              </a:lnSpc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206780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E94CF648-F1A8-4A63-A0B1-05EF2D00B5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B71656C2-CC35-4BBC-933E-FDBEE1C61BA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04B55AEA-E39A-4B6D-A441-C9F93B8CAC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9FC1B55-2A6F-48B5-A782-0E150E6C624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802342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FF265D9-B30C-4C12-8490-8B0C1C63E8B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FD80F2-A8F4-4810-AC2A-0FDB230BE86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E4D547-8904-46AE-AE68-453F7CF993D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99F949A-2DE5-42D3-B10A-2F04E4D2C27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8287483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06BD09-6DBE-463C-83CE-CE8DC4CB82E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528E78EB-8B7F-4FC6-A41A-61B2EF8DF7D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357D2F17-90B9-416A-8340-B274A8C0D1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2996E58-7F21-45A2-B6EF-75E2BEBDFCFD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816543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FF103D-3D9F-4563-B348-6FA6558A9B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AC000E8D-5152-4772-9DE5-81AB60DA18F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6E9DA128-CB0F-45C1-8288-0C2F0BDC601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BCB671-A34B-4D0A-A9F4-F6A75BFDAB9F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95071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005A59BD-FDE8-4637-9EDF-D3F0D4E6ED5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7EBF82DA-0904-4476-AABF-3A5BC95DFA2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72A349C-2612-45C5-AC3F-D6D1B1DCAF3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B95826-218D-48EB-AFCA-357D00B6B23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22829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10C2284-9968-4720-A243-B5C7601DE82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365084E-1DEE-451C-802A-032F63F3299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B56E731-F51C-478A-A003-DD5F9A93202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B13BABF-83DC-493C-8EDF-8BC966F65628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287402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0373964-03BF-4C9D-9F88-5AA0E8A3040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A26DEAA-A8AE-4DF0-9DE3-AEB618B3DE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3BE8FD-C0EF-4BBA-A9F3-782646D34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CF71C77-C792-4A2F-B08B-74EABB8881A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995029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B3B0132F-67D0-44BC-ABBA-1EAC39DB78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7813"/>
            <a:ext cx="8229600" cy="1139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9AFDCD68-1417-49D4-89B3-27D9E59B91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3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75A2E5F8-5B21-468C-83C6-25F3882DE30C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r>
              <a:rPr lang="en-US"/>
              <a:t>2019</a:t>
            </a:r>
            <a:endParaRPr lang="en-GB"/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7C4AC748-37EA-4471-8583-F1C9133F6956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r>
              <a:rPr lang="en-GB"/>
              <a:t>MIRPR - ANN</a:t>
            </a:r>
          </a:p>
        </p:txBody>
      </p:sp>
      <p:sp>
        <p:nvSpPr>
          <p:cNvPr id="175110" name="Rectangle 6">
            <a:extLst>
              <a:ext uri="{FF2B5EF4-FFF2-40B4-BE49-F238E27FC236}">
                <a16:creationId xmlns:a16="http://schemas.microsoft.com/office/drawing/2014/main" id="{3A0D0620-46EE-4812-83AB-781E87901384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5BDB64BA-8582-4D2B-8504-FC0049DFA4A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A95BA2AF-4B60-4388-A1F5-ADC4E7D7E67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8A3F2369-3BCC-457F-A2DE-1FE526FDC10F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447800"/>
            <a:ext cx="8077200" cy="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7E64EC43-DAA2-493B-A11D-F136558A4D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0D75B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6DA68797-9948-402A-AC5A-7ADC927FB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302" r:id="rId1"/>
    <p:sldLayoutId id="2147484303" r:id="rId2"/>
    <p:sldLayoutId id="2147484290" r:id="rId3"/>
    <p:sldLayoutId id="2147484291" r:id="rId4"/>
    <p:sldLayoutId id="2147484292" r:id="rId5"/>
    <p:sldLayoutId id="2147484293" r:id="rId6"/>
    <p:sldLayoutId id="2147484294" r:id="rId7"/>
    <p:sldLayoutId id="2147484295" r:id="rId8"/>
    <p:sldLayoutId id="2147484296" r:id="rId9"/>
    <p:sldLayoutId id="2147484297" r:id="rId10"/>
    <p:sldLayoutId id="2147484298" r:id="rId11"/>
    <p:sldLayoutId id="2147484299" r:id="rId12"/>
    <p:sldLayoutId id="2147484300" r:id="rId13"/>
    <p:sldLayoutId id="2147484301" r:id="rId14"/>
  </p:sldLayoutIdLst>
  <p:hf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s.stanford.edu/~jure/pubs/node2vec-kdd16.pdf" TargetMode="External"/><Relationship Id="rId2" Type="http://schemas.openxmlformats.org/officeDocument/2006/relationships/hyperlink" Target="https://arxiv.org/pdf/1403.6652.pdf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bowenliu16/rl_graph_generation" TargetMode="External"/><Relationship Id="rId3" Type="http://schemas.openxmlformats.org/officeDocument/2006/relationships/hyperlink" Target="https://medium.com/pinterest-engineering/pinsage-a-new-graph-convolutional-neural-network-for-web-scale-recommender-systems-88795a107f48" TargetMode="External"/><Relationship Id="rId7" Type="http://schemas.openxmlformats.org/officeDocument/2006/relationships/hyperlink" Target="https://cs.stanford.edu/people/jure/pubs/gcpn-neurips18.pdf" TargetMode="External"/><Relationship Id="rId2" Type="http://schemas.openxmlformats.org/officeDocument/2006/relationships/hyperlink" Target="http://actiongenome.org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arxiv.org/pdf/1802.00543.pdf" TargetMode="External"/><Relationship Id="rId5" Type="http://schemas.openxmlformats.org/officeDocument/2006/relationships/hyperlink" Target="http://snap.stanford.edu/decagon/" TargetMode="External"/><Relationship Id="rId4" Type="http://schemas.openxmlformats.org/officeDocument/2006/relationships/hyperlink" Target="https://arxiv.org/pdf/1806.01973.pdf" TargetMode="External"/><Relationship Id="rId9" Type="http://schemas.openxmlformats.org/officeDocument/2006/relationships/hyperlink" Target="https://www.cell.com/cell/pdf/S0092-8674(20)30102-1.pdf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thunlp/GNNPapers" TargetMode="External"/><Relationship Id="rId3" Type="http://schemas.openxmlformats.org/officeDocument/2006/relationships/hyperlink" Target="http://snap.stanford.edu/" TargetMode="External"/><Relationship Id="rId7" Type="http://schemas.openxmlformats.org/officeDocument/2006/relationships/hyperlink" Target="https://www.cs.mcgill.ca/~wlh/grl_book/" TargetMode="External"/><Relationship Id="rId12" Type="http://schemas.openxmlformats.org/officeDocument/2006/relationships/hyperlink" Target="https://networksciencebook.com/" TargetMode="External"/><Relationship Id="rId2" Type="http://schemas.openxmlformats.org/officeDocument/2006/relationships/hyperlink" Target="https://colab.research.google.com/drive/1DIQm9rOx2mT1bZETEeVUThxcrP1RKqA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aganandy/graph-based-deep-learning-literature" TargetMode="External"/><Relationship Id="rId11" Type="http://schemas.openxmlformats.org/officeDocument/2006/relationships/hyperlink" Target="https://www.pyg.org/" TargetMode="External"/><Relationship Id="rId5" Type="http://schemas.openxmlformats.org/officeDocument/2006/relationships/hyperlink" Target="https://next-nus.github.io/slides/tuto-cikm2019-public.pdf" TargetMode="External"/><Relationship Id="rId10" Type="http://schemas.openxmlformats.org/officeDocument/2006/relationships/hyperlink" Target="https://web.stanford.edu/class/cs224w/" TargetMode="External"/><Relationship Id="rId4" Type="http://schemas.openxmlformats.org/officeDocument/2006/relationships/hyperlink" Target="https://github.com/yazdotai/graph-networks#tensorflow-implementations" TargetMode="External"/><Relationship Id="rId9" Type="http://schemas.openxmlformats.org/officeDocument/2006/relationships/hyperlink" Target="http://vision.stanford.edu/teaching/cs231n/slides/2020/lecture_18.pdf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emf"/><Relationship Id="rId3" Type="http://schemas.openxmlformats.org/officeDocument/2006/relationships/image" Target="../media/image3.png"/><Relationship Id="rId7" Type="http://schemas.openxmlformats.org/officeDocument/2006/relationships/image" Target="../media/image7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w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ture.com/articles/npjschz201612" TargetMode="External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jpeg"/><Relationship Id="rId4" Type="http://schemas.openxmlformats.org/officeDocument/2006/relationships/image" Target="../media/image9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tiff"/><Relationship Id="rId7" Type="http://schemas.openxmlformats.org/officeDocument/2006/relationships/image" Target="../media/image17.tiff"/><Relationship Id="rId12" Type="http://schemas.openxmlformats.org/officeDocument/2006/relationships/image" Target="../media/image22.png"/><Relationship Id="rId2" Type="http://schemas.openxmlformats.org/officeDocument/2006/relationships/image" Target="../media/image9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83C448D5-DAAF-4090-AFA7-8E9CE3FF45D8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/>
              <a:t>Intelligent modeling</a:t>
            </a:r>
            <a:endParaRPr lang="en-GB" altLang="en-US" sz="4800" dirty="0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CC86E74A-ABC1-4C10-B685-98F279C5676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ro-RO" altLang="en-US" sz="2100" dirty="0"/>
              <a:t>Laura Dioşan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2100" dirty="0"/>
              <a:t>Graph-based learning</a:t>
            </a:r>
            <a:endParaRPr lang="en-GB" altLang="en-US" sz="2100" dirty="0"/>
          </a:p>
        </p:txBody>
      </p:sp>
      <p:sp>
        <p:nvSpPr>
          <p:cNvPr id="5124" name="Slide Number Placeholder 4">
            <a:extLst>
              <a:ext uri="{FF2B5EF4-FFF2-40B4-BE49-F238E27FC236}">
                <a16:creationId xmlns:a16="http://schemas.microsoft.com/office/drawing/2014/main" id="{348944E5-7A92-47D1-923A-6091EB7B1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261161B-E2A6-405D-AE65-76774C84443A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GB" altLang="en-US" sz="1000"/>
          </a:p>
        </p:txBody>
      </p:sp>
      <p:sp>
        <p:nvSpPr>
          <p:cNvPr id="5125" name="TextBox 3">
            <a:extLst>
              <a:ext uri="{FF2B5EF4-FFF2-40B4-BE49-F238E27FC236}">
                <a16:creationId xmlns:a16="http://schemas.microsoft.com/office/drawing/2014/main" id="{C0510AC5-EAF0-4965-B09C-1F25C8C2FBE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2938" y="5643563"/>
            <a:ext cx="807243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 dirty="0"/>
              <a:t>Facultatea de </a:t>
            </a:r>
            <a:r>
              <a:rPr lang="en-US" altLang="en-US" sz="1800" dirty="0" err="1"/>
              <a:t>Matematic</a:t>
            </a:r>
            <a:r>
              <a:rPr lang="ro-RO" altLang="en-US" sz="1800" dirty="0"/>
              <a:t>ă și Informatică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ro-RO" altLang="en-US" sz="1800" dirty="0"/>
              <a:t>Universitatea Babeș-Bolyai</a:t>
            </a:r>
            <a:endParaRPr lang="en-GB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DAA5-DDBC-4291-80AE-C16BABA1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/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AFA7-5DC7-471C-80AB-13E01E71E9D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8435280" cy="5069160"/>
          </a:xfrm>
        </p:spPr>
        <p:txBody>
          <a:bodyPr>
            <a:normAutofit/>
          </a:bodyPr>
          <a:lstStyle/>
          <a:p>
            <a:pPr lvl="1"/>
            <a:r>
              <a:rPr lang="en-US" dirty="0"/>
              <a:t>Node classification</a:t>
            </a:r>
          </a:p>
          <a:p>
            <a:pPr lvl="1"/>
            <a:r>
              <a:rPr lang="en-US" dirty="0"/>
              <a:t>Link prediction</a:t>
            </a:r>
          </a:p>
          <a:p>
            <a:pPr lvl="1"/>
            <a:r>
              <a:rPr lang="en-US" dirty="0"/>
              <a:t>Community detection</a:t>
            </a:r>
          </a:p>
          <a:p>
            <a:pPr lvl="1"/>
            <a:r>
              <a:rPr lang="en-US" dirty="0"/>
              <a:t>Network similarity</a:t>
            </a:r>
          </a:p>
          <a:p>
            <a:pPr lvl="2"/>
            <a:r>
              <a:rPr lang="en-US" dirty="0"/>
              <a:t>How similar are two (sub)networks</a:t>
            </a:r>
          </a:p>
          <a:p>
            <a:pPr lvl="2"/>
            <a:r>
              <a:rPr lang="en-US" sz="1200" dirty="0"/>
              <a:t>E.g. cybersecurity - </a:t>
            </a:r>
            <a:r>
              <a:rPr lang="en-US" sz="1200" b="0" i="0" dirty="0">
                <a:solidFill>
                  <a:srgbClr val="424242"/>
                </a:solidFill>
                <a:effectLst/>
                <a:latin typeface="Segoe Sans"/>
              </a:rPr>
              <a:t>detecting changes in the structure of a network can indicate potential security breaches or fraud. Comparing the network's current state to its previous state without knowing exact </a:t>
            </a:r>
          </a:p>
          <a:p>
            <a:pPr lvl="2" indent="0">
              <a:buNone/>
            </a:pPr>
            <a:r>
              <a:rPr lang="en-US" sz="1200" b="0" i="0" dirty="0">
                <a:solidFill>
                  <a:srgbClr val="424242"/>
                </a:solidFill>
                <a:effectLst/>
                <a:latin typeface="Segoe Sans"/>
              </a:rPr>
              <a:t>node correspondences can help identify anomalies </a:t>
            </a:r>
          </a:p>
          <a:p>
            <a:pPr lvl="2"/>
            <a:r>
              <a:rPr lang="en-US" sz="1200" dirty="0">
                <a:solidFill>
                  <a:srgbClr val="424242"/>
                </a:solidFill>
                <a:latin typeface="Segoe Sans"/>
              </a:rPr>
              <a:t>E.g. </a:t>
            </a:r>
            <a:r>
              <a:rPr lang="en-US" sz="1200" b="0" i="0" dirty="0">
                <a:solidFill>
                  <a:srgbClr val="424242"/>
                </a:solidFill>
                <a:effectLst/>
                <a:latin typeface="Segoe Sans"/>
              </a:rPr>
              <a:t>Detecting structural changes in financial transaction networks can help identify fraudulent activities</a:t>
            </a:r>
            <a:endParaRPr lang="en-US" sz="1200" dirty="0"/>
          </a:p>
          <a:p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B77756A8-48FC-D082-F294-5AAA88CD81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70582" y="4581128"/>
            <a:ext cx="3923928" cy="2262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23475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35A5E1-F985-4B6E-9DC1-58DFE5593B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62411E-B186-449D-AB03-618AD69306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structures</a:t>
            </a:r>
          </a:p>
          <a:p>
            <a:pPr lvl="1"/>
            <a:r>
              <a:rPr lang="en-US" dirty="0"/>
              <a:t>Text/speech -&gt; sequences -&gt; RNN / Attention-based nets</a:t>
            </a:r>
          </a:p>
          <a:p>
            <a:pPr lvl="1"/>
            <a:r>
              <a:rPr lang="en-US" dirty="0"/>
              <a:t>Images -&gt; regular grids (matrix) -&gt; CNN</a:t>
            </a:r>
          </a:p>
          <a:p>
            <a:pPr lvl="1"/>
            <a:r>
              <a:rPr lang="en-US" dirty="0"/>
              <a:t>Graphs </a:t>
            </a:r>
          </a:p>
          <a:p>
            <a:pPr lvl="2"/>
            <a:r>
              <a:rPr lang="en-US" dirty="0"/>
              <a:t>Arbitrary size</a:t>
            </a:r>
          </a:p>
          <a:p>
            <a:pPr lvl="2"/>
            <a:r>
              <a:rPr lang="en-US" dirty="0"/>
              <a:t>Complex topological structure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400282-77DE-4EAF-8752-48580AD00B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4149080"/>
            <a:ext cx="5695619" cy="1708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289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6828-DA13-47C7-BB12-7DDAB53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A0BC-D3BE-4F49-AB42-5AB02AAF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Convolutions over data</a:t>
            </a:r>
          </a:p>
          <a:p>
            <a:pPr lvl="1"/>
            <a:r>
              <a:rPr lang="en-US" sz="2000" dirty="0"/>
              <a:t>Combine the information from the current element with that from </a:t>
            </a:r>
            <a:r>
              <a:rPr lang="en-US" sz="2000" dirty="0" err="1"/>
              <a:t>neighbours</a:t>
            </a:r>
            <a:r>
              <a:rPr lang="en-US" sz="2000" dirty="0"/>
              <a:t> ∑</a:t>
            </a:r>
            <a:r>
              <a:rPr lang="en-US" sz="2000" dirty="0" err="1"/>
              <a:t>w</a:t>
            </a:r>
            <a:r>
              <a:rPr lang="en-US" sz="2000" baseline="-25000" dirty="0" err="1"/>
              <a:t>i</a:t>
            </a:r>
            <a:r>
              <a:rPr lang="en-US" sz="2000" dirty="0" err="1"/>
              <a:t>h</a:t>
            </a:r>
            <a:r>
              <a:rPr lang="en-US" sz="2000" baseline="-25000" dirty="0" err="1"/>
              <a:t>i</a:t>
            </a:r>
            <a:endParaRPr lang="en-US" sz="2000" baseline="-25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How to deal with more complex graphs?</a:t>
            </a:r>
          </a:p>
          <a:p>
            <a:pPr lvl="2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D93C944-7A84-4707-AA7B-63912028A6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2636912"/>
            <a:ext cx="2698439" cy="134130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EE4D21D-F4E5-48A6-91E7-E41FF96D0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040" y="2645679"/>
            <a:ext cx="3600400" cy="151582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50842CC3-6A3A-49F4-924C-03F71D1F07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792" y="4496383"/>
            <a:ext cx="5449553" cy="2314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651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E35140-732B-4DC0-8F31-F701FE3D21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6EA0DB-686A-4376-89B9-E37642DF6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/>
              <a:t>Convolutions over graphs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E610D2-63B0-4765-93B1-C8F4927FBA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257" y="2420888"/>
            <a:ext cx="8065203" cy="34855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21198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2776F9-BB7F-4BD2-8F60-DD1470235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992B48-67B9-49DD-8122-2E6C95D99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Naïve approach</a:t>
            </a:r>
          </a:p>
          <a:p>
            <a:pPr lvl="1"/>
            <a:r>
              <a:rPr lang="en-US" dirty="0"/>
              <a:t>A fusion between the adjacency matrix and other node features -&gt; input for an ANN</a:t>
            </a:r>
          </a:p>
          <a:p>
            <a:pPr lvl="1"/>
            <a:r>
              <a:rPr lang="en-US" dirty="0"/>
              <a:t>+ easy</a:t>
            </a:r>
          </a:p>
          <a:p>
            <a:pPr lvl="1"/>
            <a:r>
              <a:rPr lang="en-US" dirty="0"/>
              <a:t>- a lot of parameters = O(no of nodes)</a:t>
            </a:r>
          </a:p>
          <a:p>
            <a:pPr lvl="1"/>
            <a:r>
              <a:rPr lang="en-US" dirty="0"/>
              <a:t>- doesn’t work for graphs of different sizes</a:t>
            </a:r>
          </a:p>
          <a:p>
            <a:pPr lvl="1"/>
            <a:r>
              <a:rPr lang="en-US" dirty="0"/>
              <a:t>- not invariant to node ordering</a:t>
            </a:r>
          </a:p>
          <a:p>
            <a:endParaRPr lang="en-US" dirty="0"/>
          </a:p>
          <a:p>
            <a:r>
              <a:rPr lang="en-US" dirty="0"/>
              <a:t>Graph convolutional networks</a:t>
            </a:r>
          </a:p>
          <a:p>
            <a:pPr lvl="1"/>
            <a:r>
              <a:rPr lang="en-US" dirty="0"/>
              <a:t>Node’s </a:t>
            </a:r>
            <a:r>
              <a:rPr lang="en-US" dirty="0" err="1"/>
              <a:t>neighbourhood</a:t>
            </a:r>
            <a:r>
              <a:rPr lang="en-US" dirty="0"/>
              <a:t> defines a computational graph</a:t>
            </a:r>
          </a:p>
          <a:p>
            <a:pPr lvl="1"/>
            <a:r>
              <a:rPr lang="en-US" dirty="0"/>
              <a:t>An ML algorithm is used to learn how to transform and transmit the information across the nodes</a:t>
            </a:r>
          </a:p>
        </p:txBody>
      </p:sp>
    </p:spTree>
    <p:extLst>
      <p:ext uri="{BB962C8B-B14F-4D97-AF65-F5344CB8AC3E}">
        <p14:creationId xmlns:p14="http://schemas.microsoft.com/office/powerpoint/2010/main" val="3090288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B7875C99-25D6-499D-B8D8-F9E013A5DE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156" y="4725144"/>
            <a:ext cx="6171236" cy="208567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B2AEAF6-58D3-484C-92BD-A8F22AF0A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5559" y="2063401"/>
            <a:ext cx="4824833" cy="20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44AB1-0B49-4DBA-A1ED-89D45EA2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0867-FAFF-4EE8-B873-A4689B6D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1800" dirty="0"/>
              <a:t>step1: generate node embeddings based on local graph </a:t>
            </a:r>
            <a:r>
              <a:rPr lang="en-US" sz="1800" dirty="0" err="1"/>
              <a:t>neighbourhood</a:t>
            </a:r>
            <a:endParaRPr lang="en-US" sz="1800" dirty="0"/>
          </a:p>
          <a:p>
            <a:pPr lvl="2"/>
            <a:r>
              <a:rPr lang="en-US" sz="1400" dirty="0"/>
              <a:t>Aggregate messages from </a:t>
            </a:r>
            <a:r>
              <a:rPr lang="en-US" sz="1400" dirty="0" err="1"/>
              <a:t>neighbours</a:t>
            </a:r>
            <a:r>
              <a:rPr lang="en-US" sz="1400" dirty="0"/>
              <a:t> and apply an ANN</a:t>
            </a:r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r>
              <a:rPr lang="en-US" sz="1600" dirty="0"/>
              <a:t>Every node defines a computation graph based on its </a:t>
            </a:r>
            <a:r>
              <a:rPr lang="en-US" sz="1600" dirty="0" err="1"/>
              <a:t>neighbourhood</a:t>
            </a:r>
            <a:r>
              <a:rPr lang="en-US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832160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B2AEAF6-58D3-484C-92BD-A8F22AF0A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5559" y="2135409"/>
            <a:ext cx="4824833" cy="208567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344AB1-0B49-4DBA-A1ED-89D45EA2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convolutional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0867-FAFF-4EE8-B873-A4689B6D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step1: setup for generating node embeddings based on local graph </a:t>
            </a:r>
            <a:r>
              <a:rPr lang="en-US" sz="2000" dirty="0" err="1"/>
              <a:t>neighbourhood</a:t>
            </a:r>
            <a:endParaRPr lang="en-US" sz="2000" dirty="0"/>
          </a:p>
          <a:p>
            <a:pPr lvl="2"/>
            <a:r>
              <a:rPr lang="en-US" sz="1600" dirty="0"/>
              <a:t>Aggregate messages from </a:t>
            </a:r>
            <a:r>
              <a:rPr lang="en-US" sz="1600" dirty="0" err="1"/>
              <a:t>neighbours</a:t>
            </a:r>
            <a:r>
              <a:rPr lang="en-US" sz="1600" dirty="0"/>
              <a:t> and apply an ANN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3"/>
            <a:r>
              <a:rPr lang="en-US" sz="1600" dirty="0"/>
              <a:t>Aggregation by an order invariant operator</a:t>
            </a:r>
          </a:p>
          <a:p>
            <a:pPr lvl="4"/>
            <a:r>
              <a:rPr lang="en-US" sz="1600" dirty="0"/>
              <a:t>Average (mean) or Max or Sum </a:t>
            </a:r>
          </a:p>
          <a:p>
            <a:pPr lvl="3"/>
            <a:r>
              <a:rPr lang="en-US" sz="1600" dirty="0"/>
              <a:t>ANN </a:t>
            </a:r>
          </a:p>
          <a:p>
            <a:pPr lvl="2"/>
            <a:endParaRPr lang="en-US" sz="1800" dirty="0"/>
          </a:p>
          <a:p>
            <a:pPr lvl="2"/>
            <a:endParaRPr lang="en-US" sz="1800" dirty="0"/>
          </a:p>
          <a:p>
            <a:pPr lvl="2"/>
            <a:endParaRPr lang="en-US" sz="18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429D3A7-C821-45E0-AD0A-2402FC05B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9372" y="4941168"/>
            <a:ext cx="4064876" cy="18966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51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4AB1-0B49-4DBA-A1ED-89D45EA2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convolutional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0867-FAFF-4EE8-B873-A4689B6D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sz="2000" dirty="0"/>
              <a:t>step2: prepare the model training</a:t>
            </a:r>
          </a:p>
          <a:p>
            <a:pPr lvl="2"/>
            <a:r>
              <a:rPr lang="en-US" sz="1600" dirty="0"/>
              <a:t>Parameters of the graph model: </a:t>
            </a:r>
            <a:r>
              <a:rPr lang="en-US" sz="1600" dirty="0" err="1"/>
              <a:t>Wk</a:t>
            </a:r>
            <a:r>
              <a:rPr lang="en-US" sz="1600" dirty="0"/>
              <a:t>, Bk</a:t>
            </a:r>
          </a:p>
          <a:p>
            <a:pPr lvl="2"/>
            <a:r>
              <a:rPr lang="en-US" sz="1600" dirty="0"/>
              <a:t>Classification weights </a:t>
            </a:r>
            <a:r>
              <a:rPr lang="en-US" sz="1600" dirty="0">
                <a:sym typeface="Symbol" panose="05050102010706020507" pitchFamily="18" charset="2"/>
              </a:rPr>
              <a:t> </a:t>
            </a:r>
          </a:p>
          <a:p>
            <a:pPr lvl="2"/>
            <a:r>
              <a:rPr lang="en-US" sz="1600" dirty="0">
                <a:sym typeface="Symbol" panose="05050102010706020507" pitchFamily="18" charset="2"/>
              </a:rPr>
              <a:t>Loss function</a:t>
            </a:r>
          </a:p>
          <a:p>
            <a:pPr lvl="3"/>
            <a:r>
              <a:rPr lang="en-US" sz="1400" dirty="0" err="1">
                <a:sym typeface="Symbol" panose="05050102010706020507" pitchFamily="18" charset="2"/>
              </a:rPr>
              <a:t>E.g</a:t>
            </a:r>
            <a:r>
              <a:rPr lang="en-US" sz="1400" dirty="0">
                <a:sym typeface="Symbol" panose="05050102010706020507" pitchFamily="18" charset="2"/>
              </a:rPr>
              <a:t> supervised binary classification task = safe or toxic drug</a:t>
            </a: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endParaRPr lang="en-US" sz="1400" dirty="0">
              <a:sym typeface="Symbol" panose="05050102010706020507" pitchFamily="18" charset="2"/>
            </a:endParaRPr>
          </a:p>
          <a:p>
            <a:pPr lvl="3"/>
            <a:r>
              <a:rPr lang="en-US" sz="1400" dirty="0">
                <a:sym typeface="Symbol" panose="05050102010706020507" pitchFamily="18" charset="2"/>
              </a:rPr>
              <a:t>E.g. unsupervised task – random walk optimization</a:t>
            </a:r>
          </a:p>
          <a:p>
            <a:pPr lvl="4"/>
            <a:r>
              <a:rPr lang="en-US" sz="1400" dirty="0">
                <a:sym typeface="Symbol" panose="05050102010706020507" pitchFamily="18" charset="2"/>
              </a:rPr>
              <a:t>See </a:t>
            </a:r>
            <a:r>
              <a:rPr lang="en-US" sz="1400" dirty="0" err="1">
                <a:sym typeface="Symbol" panose="05050102010706020507" pitchFamily="18" charset="2"/>
              </a:rPr>
              <a:t>DeepWalk</a:t>
            </a:r>
            <a:r>
              <a:rPr lang="en-US" sz="1400" dirty="0">
                <a:sym typeface="Symbol" panose="05050102010706020507" pitchFamily="18" charset="2"/>
              </a:rPr>
              <a:t> </a:t>
            </a:r>
            <a:r>
              <a:rPr lang="en-US" sz="1400" dirty="0">
                <a:sym typeface="Symbol" panose="05050102010706020507" pitchFamily="18" charset="2"/>
                <a:hlinkClick r:id="rId2"/>
              </a:rPr>
              <a:t>https://arxiv.org/pdf/1403.6652.pdf</a:t>
            </a:r>
            <a:r>
              <a:rPr lang="en-US" sz="1400" dirty="0">
                <a:sym typeface="Symbol" panose="05050102010706020507" pitchFamily="18" charset="2"/>
              </a:rPr>
              <a:t> </a:t>
            </a:r>
          </a:p>
          <a:p>
            <a:pPr lvl="4"/>
            <a:r>
              <a:rPr lang="en-US" sz="1400" dirty="0">
                <a:sym typeface="Symbol" panose="05050102010706020507" pitchFamily="18" charset="2"/>
              </a:rPr>
              <a:t>See node2vec </a:t>
            </a:r>
            <a:r>
              <a:rPr lang="en-US" sz="1400" dirty="0">
                <a:sym typeface="Symbol" panose="05050102010706020507" pitchFamily="18" charset="2"/>
                <a:hlinkClick r:id="rId3"/>
              </a:rPr>
              <a:t>https://cs.stanford.edu/~jure/pubs/node2vec-kdd16.pdf</a:t>
            </a:r>
            <a:r>
              <a:rPr lang="en-US" sz="1400" dirty="0">
                <a:sym typeface="Symbol" panose="05050102010706020507" pitchFamily="18" charset="2"/>
              </a:rPr>
              <a:t> </a:t>
            </a:r>
          </a:p>
          <a:p>
            <a:pPr lvl="4"/>
            <a:endParaRPr lang="en-US" sz="1400" dirty="0"/>
          </a:p>
          <a:p>
            <a:pPr lvl="2"/>
            <a:endParaRPr lang="en-US" sz="18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36636A-7E78-438A-A355-D18D1D5907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776" y="2924944"/>
            <a:ext cx="5222726" cy="26642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187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344AB1-0B49-4DBA-A1ED-89D45EA2B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400" dirty="0"/>
              <a:t>Graph convolutional networks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F30867-FAFF-4EE8-B873-A4689B6D2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sz="2000" dirty="0"/>
              <a:t>step3: train the model and test 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r>
              <a:rPr lang="en-US" sz="2000" dirty="0"/>
              <a:t>Step 4: generalize for new nodes / graphs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E915BA77-E758-46C2-96E6-45FE2B6E8889}"/>
              </a:ext>
            </a:extLst>
          </p:cNvPr>
          <p:cNvCxnSpPr>
            <a:cxnSpLocks/>
          </p:cNvCxnSpPr>
          <p:nvPr/>
        </p:nvCxnSpPr>
        <p:spPr bwMode="auto">
          <a:xfrm>
            <a:off x="2517237" y="1958204"/>
            <a:ext cx="0" cy="3249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6B652A8-F3EE-449B-830A-1B0A09CCBFF2}"/>
              </a:ext>
            </a:extLst>
          </p:cNvPr>
          <p:cNvCxnSpPr>
            <a:cxnSpLocks/>
          </p:cNvCxnSpPr>
          <p:nvPr/>
        </p:nvCxnSpPr>
        <p:spPr bwMode="auto">
          <a:xfrm>
            <a:off x="5128795" y="1958204"/>
            <a:ext cx="1132858" cy="32495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E6F15D9A-65C2-44B5-8C07-58B0B0D2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418" y="2283155"/>
            <a:ext cx="8028382" cy="164990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683CC43-9AB0-482B-9650-87C35F7AAE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1082" y="190866"/>
            <a:ext cx="1132858" cy="14525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AE9CB3C-CD8A-4CC2-B303-87122D3E3A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7784" y="4836342"/>
            <a:ext cx="4236963" cy="1743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724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F36828-DA13-47C7-BB12-7DDAB539AC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CNNs -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5CA0BC-D3BE-4F49-AB42-5AB02AAF92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lvl="1"/>
            <a:r>
              <a:rPr lang="en-US" sz="1800" b="0" i="0" u="none" strike="noStrike" baseline="0" dirty="0">
                <a:latin typeface="ArialMT"/>
              </a:rPr>
              <a:t>Action Genome: Understanding Action with </a:t>
            </a:r>
            <a:r>
              <a:rPr lang="en-US" sz="1800" b="0" i="0" u="none" strike="noStrike" baseline="0" dirty="0" err="1">
                <a:latin typeface="ArialMT"/>
              </a:rPr>
              <a:t>Spatio</a:t>
            </a:r>
            <a:r>
              <a:rPr lang="en-US" sz="1800" b="0" i="0" u="none" strike="noStrike" baseline="0" dirty="0">
                <a:latin typeface="ArialMT"/>
              </a:rPr>
              <a:t>-Temporal Scene Graphs</a:t>
            </a:r>
          </a:p>
          <a:p>
            <a:pPr lvl="2"/>
            <a:r>
              <a:rPr lang="en-US" sz="1400" dirty="0">
                <a:latin typeface="ArialMT"/>
                <a:hlinkClick r:id="rId2"/>
              </a:rPr>
              <a:t>http://actiongenome.org</a:t>
            </a:r>
            <a:r>
              <a:rPr lang="en-US" sz="1400" dirty="0">
                <a:latin typeface="ArialMT"/>
              </a:rPr>
              <a:t> </a:t>
            </a:r>
            <a:endParaRPr lang="en-US" dirty="0"/>
          </a:p>
          <a:p>
            <a:pPr lvl="2"/>
            <a:r>
              <a:rPr lang="en-US" sz="1400" b="0" i="0" u="none" strike="noStrike" baseline="0" dirty="0">
                <a:latin typeface="ArialMT"/>
              </a:rPr>
              <a:t>Ji, Krishna et al. Action Genome: Actions as Compositions of </a:t>
            </a:r>
            <a:r>
              <a:rPr lang="en-US" sz="1400" b="0" i="0" u="none" strike="noStrike" baseline="0" dirty="0" err="1">
                <a:latin typeface="ArialMT"/>
              </a:rPr>
              <a:t>Spatio</a:t>
            </a:r>
            <a:r>
              <a:rPr lang="en-US" sz="1400" b="0" i="0" u="none" strike="noStrike" baseline="0" dirty="0">
                <a:latin typeface="ArialMT"/>
              </a:rPr>
              <a:t>-Temporal Scene Graphs, CVPR 2020</a:t>
            </a:r>
          </a:p>
          <a:p>
            <a:pPr lvl="1"/>
            <a:r>
              <a:rPr lang="en-US" dirty="0" err="1">
                <a:latin typeface="ArialMT"/>
              </a:rPr>
              <a:t>RecSys</a:t>
            </a:r>
            <a:endParaRPr lang="en-US" dirty="0">
              <a:latin typeface="ArialMT"/>
            </a:endParaRPr>
          </a:p>
          <a:p>
            <a:pPr lvl="2"/>
            <a:r>
              <a:rPr lang="en-US" dirty="0">
                <a:latin typeface="ArialMT"/>
              </a:rPr>
              <a:t>Pinterest - </a:t>
            </a:r>
            <a:r>
              <a:rPr lang="en-US" dirty="0" err="1">
                <a:latin typeface="ArialMT"/>
              </a:rPr>
              <a:t>PinSage</a:t>
            </a:r>
            <a:r>
              <a:rPr lang="en-US" dirty="0">
                <a:latin typeface="ArialMT"/>
              </a:rPr>
              <a:t> </a:t>
            </a:r>
          </a:p>
          <a:p>
            <a:pPr lvl="3"/>
            <a:r>
              <a:rPr lang="en-US" dirty="0">
                <a:hlinkClick r:id="rId3"/>
              </a:rPr>
              <a:t>https://medium.com/pinterest-engineering/pinsage-a-new-graph-convolutional-neural-network-for-web-scale-recommender-systems-88795a107f48</a:t>
            </a:r>
            <a:endParaRPr lang="en-US" dirty="0"/>
          </a:p>
          <a:p>
            <a:pPr lvl="3"/>
            <a:r>
              <a:rPr lang="en-US" dirty="0">
                <a:hlinkClick r:id="rId4"/>
              </a:rPr>
              <a:t>https://arxiv.org/pdf/1806.01973.pdf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Model and predict side effects of drug pairs</a:t>
            </a:r>
          </a:p>
          <a:p>
            <a:pPr lvl="3"/>
            <a:r>
              <a:rPr lang="en-US" dirty="0">
                <a:hlinkClick r:id="rId5"/>
              </a:rPr>
              <a:t>http://snap.stanford.edu/decagon/</a:t>
            </a:r>
            <a:r>
              <a:rPr lang="en-US" dirty="0"/>
              <a:t> </a:t>
            </a:r>
          </a:p>
          <a:p>
            <a:pPr lvl="3"/>
            <a:r>
              <a:rPr lang="en-US" dirty="0">
                <a:hlinkClick r:id="rId6"/>
              </a:rPr>
              <a:t>https://arxiv.org/pdf/1802.00543.pdf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 generation</a:t>
            </a:r>
          </a:p>
          <a:p>
            <a:pPr lvl="2"/>
            <a:r>
              <a:rPr lang="en-US" dirty="0"/>
              <a:t>Drug discovery = Molecule generation (with high value of a given chemical property) </a:t>
            </a:r>
          </a:p>
          <a:p>
            <a:pPr lvl="3"/>
            <a:r>
              <a:rPr lang="en-US" dirty="0">
                <a:hlinkClick r:id="rId7"/>
              </a:rPr>
              <a:t>https://cs.stanford.edu/people/jure/pubs/gcpn-neurips18.pdf</a:t>
            </a:r>
            <a:r>
              <a:rPr lang="en-US" dirty="0"/>
              <a:t> </a:t>
            </a:r>
          </a:p>
          <a:p>
            <a:pPr lvl="3"/>
            <a:r>
              <a:rPr lang="en-US" dirty="0">
                <a:hlinkClick r:id="rId8"/>
              </a:rPr>
              <a:t>https://github.com/bowenliu16/rl_graph_generation</a:t>
            </a:r>
            <a:r>
              <a:rPr lang="en-US" dirty="0"/>
              <a:t> </a:t>
            </a:r>
          </a:p>
          <a:p>
            <a:pPr lvl="3"/>
            <a:r>
              <a:rPr lang="en-US" dirty="0">
                <a:hlinkClick r:id="rId9"/>
              </a:rPr>
              <a:t>https://www.cell.com/cell/pdf/S0092-8674(20)30102-1.pdf</a:t>
            </a:r>
            <a:r>
              <a:rPr lang="en-US" dirty="0"/>
              <a:t> 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859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B2D1EE7-6262-45D9-B950-CF98C6221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5E371EC-E36B-4B90-BB28-8873B7A242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endParaRPr lang="en-US" dirty="0"/>
          </a:p>
          <a:p>
            <a:pPr lvl="1"/>
            <a:r>
              <a:rPr lang="en-US" dirty="0"/>
              <a:t>Why?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How?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Applications </a:t>
            </a:r>
          </a:p>
        </p:txBody>
      </p:sp>
    </p:spTree>
    <p:extLst>
      <p:ext uri="{BB962C8B-B14F-4D97-AF65-F5344CB8AC3E}">
        <p14:creationId xmlns:p14="http://schemas.microsoft.com/office/powerpoint/2010/main" val="5069182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84B3CB4-5C83-4BA5-B2E6-A90C5491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1C41C-02A2-4372-9302-76EE4547DA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dirty="0"/>
              <a:t>Additional information </a:t>
            </a:r>
          </a:p>
          <a:p>
            <a:pPr lvl="1"/>
            <a:r>
              <a:rPr lang="en-US" dirty="0"/>
              <a:t>Code example for GNN</a:t>
            </a:r>
          </a:p>
          <a:p>
            <a:pPr lvl="2"/>
            <a:r>
              <a:rPr lang="en-US" dirty="0">
                <a:hlinkClick r:id="rId2"/>
              </a:rPr>
              <a:t>https://colab.research.google.com/drive/1DIQm9rOx2mT1bZETEeVUThxcrP1RKqAn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Data</a:t>
            </a:r>
          </a:p>
          <a:p>
            <a:pPr lvl="2"/>
            <a:r>
              <a:rPr lang="en-US" dirty="0"/>
              <a:t>SNAP project</a:t>
            </a:r>
          </a:p>
          <a:p>
            <a:pPr lvl="3"/>
            <a:r>
              <a:rPr lang="en-US" dirty="0">
                <a:hlinkClick r:id="rId3"/>
              </a:rPr>
              <a:t>http://snap.stanford.edu/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Open Graph Benchmark</a:t>
            </a:r>
          </a:p>
          <a:p>
            <a:pPr lvl="3"/>
            <a:r>
              <a:rPr lang="en-US" dirty="0"/>
              <a:t>https://ogb.stanford.edu/</a:t>
            </a:r>
          </a:p>
          <a:p>
            <a:pPr lvl="1"/>
            <a:r>
              <a:rPr lang="en-US" dirty="0"/>
              <a:t>GNN and </a:t>
            </a:r>
            <a:r>
              <a:rPr lang="en-US" dirty="0" err="1"/>
              <a:t>RecSys</a:t>
            </a:r>
            <a:endParaRPr lang="en-US" dirty="0"/>
          </a:p>
          <a:p>
            <a:pPr lvl="2"/>
            <a:r>
              <a:rPr lang="en-US" dirty="0">
                <a:hlinkClick r:id="rId4"/>
              </a:rPr>
              <a:t>https://github.com/yazdotai/graph-networks#tensorflow-implementations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5"/>
              </a:rPr>
              <a:t>https://next-nus.github.io/slides/tuto-cikm2019-public.pdf</a:t>
            </a:r>
            <a:endParaRPr lang="en-US" dirty="0"/>
          </a:p>
          <a:p>
            <a:pPr lvl="1"/>
            <a:r>
              <a:rPr lang="en-US" dirty="0"/>
              <a:t>Graph-based Deep Learning </a:t>
            </a:r>
          </a:p>
          <a:p>
            <a:pPr lvl="2"/>
            <a:r>
              <a:rPr lang="en-US" dirty="0">
                <a:hlinkClick r:id="rId6"/>
              </a:rPr>
              <a:t>https://github.com/naganandy/graph-based-deep-learning-literature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7"/>
              </a:rPr>
              <a:t>https://www.cs.mcgill.ca/~wlh/grl_book/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8"/>
              </a:rPr>
              <a:t>https://github.com/thunlp/GNNPapers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/>
              <a:t>Materials are considered from various sources like: </a:t>
            </a:r>
          </a:p>
          <a:p>
            <a:pPr lvl="1"/>
            <a:r>
              <a:rPr lang="en-US" dirty="0"/>
              <a:t>Fei-Fei Li’s lecture about Graph Convolutions </a:t>
            </a:r>
            <a:r>
              <a:rPr lang="en-US" dirty="0">
                <a:hlinkClick r:id="rId9"/>
              </a:rPr>
              <a:t>http://vision.stanford.edu/teaching/cs231n/slides/2020/lecture_18.pdf</a:t>
            </a:r>
            <a:r>
              <a:rPr lang="en-US" dirty="0"/>
              <a:t> </a:t>
            </a:r>
          </a:p>
          <a:p>
            <a:pPr lvl="1"/>
            <a:r>
              <a:rPr lang="en-US" sz="2400" dirty="0">
                <a:latin typeface="Helvetica Neue Light" charset="0"/>
                <a:ea typeface="Helvetica Neue Light" charset="0"/>
                <a:cs typeface="Helvetica Neue Light" charset="0"/>
              </a:rPr>
              <a:t>Jure </a:t>
            </a:r>
            <a:r>
              <a:rPr lang="en-US" sz="2400" dirty="0" err="1">
                <a:latin typeface="Helvetica Neue Light" charset="0"/>
                <a:ea typeface="Helvetica Neue Light" charset="0"/>
                <a:cs typeface="Helvetica Neue Light" charset="0"/>
              </a:rPr>
              <a:t>Leskovec’</a:t>
            </a:r>
            <a:r>
              <a:rPr lang="en-US" dirty="0" err="1">
                <a:latin typeface="Helvetica Neue Light" charset="0"/>
                <a:ea typeface="Helvetica Neue Light" charset="0"/>
                <a:cs typeface="Helvetica Neue Light" charset="0"/>
              </a:rPr>
              <a:t>s</a:t>
            </a:r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 </a:t>
            </a:r>
            <a:r>
              <a:rPr lang="en-US" dirty="0"/>
              <a:t>Lecture about Graph NNs </a:t>
            </a:r>
            <a:r>
              <a:rPr lang="en-US" dirty="0">
                <a:hlinkClick r:id="rId10"/>
              </a:rPr>
              <a:t>https://web.stanford.edu/class/cs224w/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11"/>
              </a:rPr>
              <a:t>https://www.pyg.org/</a:t>
            </a:r>
            <a:r>
              <a:rPr lang="en-US" dirty="0"/>
              <a:t> </a:t>
            </a:r>
          </a:p>
          <a:p>
            <a:pPr lvl="1"/>
            <a:r>
              <a:rPr lang="en-US" i="0" dirty="0">
                <a:effectLst/>
                <a:latin typeface="Open Sans" panose="020B0606030504020204" pitchFamily="34" charset="0"/>
              </a:rPr>
              <a:t>Graph Representation Learning Book, by W. Hamilton </a:t>
            </a:r>
            <a:r>
              <a:rPr lang="en-US" dirty="0">
                <a:hlinkClick r:id="rId7"/>
              </a:rPr>
              <a:t>https://www.cs.mcgill.ca/~wlh/grl_book/</a:t>
            </a:r>
            <a:endParaRPr lang="en-US" dirty="0"/>
          </a:p>
          <a:p>
            <a:pPr lvl="1"/>
            <a:r>
              <a:rPr lang="en-US" dirty="0"/>
              <a:t>Network Science, by A. </a:t>
            </a:r>
            <a:r>
              <a:rPr lang="en-US" dirty="0" err="1"/>
              <a:t>Barabasi</a:t>
            </a:r>
            <a:r>
              <a:rPr lang="en-US" dirty="0"/>
              <a:t> </a:t>
            </a:r>
            <a:r>
              <a:rPr lang="en-US" dirty="0">
                <a:hlinkClick r:id="rId12"/>
              </a:rPr>
              <a:t>https://networksciencebook.com/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 …</a:t>
            </a:r>
          </a:p>
        </p:txBody>
      </p:sp>
    </p:spTree>
    <p:extLst>
      <p:ext uri="{BB962C8B-B14F-4D97-AF65-F5344CB8AC3E}">
        <p14:creationId xmlns:p14="http://schemas.microsoft.com/office/powerpoint/2010/main" val="1272932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E3-10A8-4AB1-8795-FF38156A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7218-3C9B-4E3C-82BF-4552D69E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type of data structure having two components: </a:t>
            </a:r>
          </a:p>
          <a:p>
            <a:pPr lvl="2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nodes (or vertices)</a:t>
            </a:r>
          </a:p>
          <a:p>
            <a:pPr lvl="3"/>
            <a:r>
              <a:rPr lang="en-US" dirty="0">
                <a:solidFill>
                  <a:srgbClr val="292929"/>
                </a:solidFill>
                <a:latin typeface="charter"/>
              </a:rPr>
              <a:t>Homogenous</a:t>
            </a:r>
          </a:p>
          <a:p>
            <a:pPr lvl="3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Heterogenous </a:t>
            </a:r>
          </a:p>
          <a:p>
            <a:pPr lvl="2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edges, which connect two nodes</a:t>
            </a:r>
          </a:p>
          <a:p>
            <a:pPr lvl="3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Unidirectional</a:t>
            </a:r>
          </a:p>
          <a:p>
            <a:pPr lvl="3"/>
            <a:r>
              <a:rPr lang="en-US" dirty="0">
                <a:solidFill>
                  <a:srgbClr val="292929"/>
                </a:solidFill>
                <a:latin typeface="charter"/>
              </a:rPr>
              <a:t>Bidirectional</a:t>
            </a:r>
          </a:p>
          <a:p>
            <a:pPr lvl="3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With or without weights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 graph = a collection of loosely inter-connected nodes via edges</a:t>
            </a:r>
          </a:p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BD0C05F-BF1E-4FD1-9A78-AD758C223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9872" y="4986934"/>
            <a:ext cx="4644008" cy="164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7096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9177E3-10A8-4AB1-8795-FF38156A7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Graph NNs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387218-3C9B-4E3C-82BF-4552D69E80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neural network architectures that operate on a graph. </a:t>
            </a:r>
          </a:p>
          <a:p>
            <a:endParaRPr lang="en-US" b="0" i="0" dirty="0">
              <a:solidFill>
                <a:srgbClr val="292929"/>
              </a:solidFill>
              <a:effectLst/>
              <a:latin typeface="charter"/>
            </a:endParaRPr>
          </a:p>
          <a:p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Aim: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for each node in the graph to learn an embedding containing information about its neighborhood (nodes directly connected to the target node via edges). </a:t>
            </a:r>
          </a:p>
          <a:p>
            <a:pPr lvl="1"/>
            <a:r>
              <a:rPr lang="en-US" b="0" i="0" dirty="0">
                <a:solidFill>
                  <a:srgbClr val="292929"/>
                </a:solidFill>
                <a:effectLst/>
                <a:latin typeface="charter"/>
              </a:rPr>
              <a:t>This embedding can then be used for different problems like node labelling, node prediction, edge prediction, etc.</a:t>
            </a:r>
          </a:p>
          <a:p>
            <a:endParaRPr lang="en-US" dirty="0">
              <a:solidFill>
                <a:srgbClr val="292929"/>
              </a:solidFill>
              <a:latin typeface="charter"/>
            </a:endParaRPr>
          </a:p>
          <a:p>
            <a:r>
              <a:rPr lang="en-US" dirty="0">
                <a:solidFill>
                  <a:srgbClr val="292929"/>
                </a:solidFill>
                <a:latin typeface="charter"/>
              </a:rPr>
              <a:t>Real-life applications 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/>
              </a:rPr>
              <a:t>Social Network Analysis — Similar posts prediction, tags prediction, and recommending content to users.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/>
              </a:rPr>
              <a:t>Natural Sciences — GNNs have also gained popularity in dealing with molecular interactions like protein-protein interactions.</a:t>
            </a:r>
          </a:p>
          <a:p>
            <a:pPr lvl="1"/>
            <a:r>
              <a:rPr lang="en-US" dirty="0">
                <a:solidFill>
                  <a:srgbClr val="292929"/>
                </a:solidFill>
                <a:latin typeface="charter"/>
              </a:rPr>
              <a:t>Recommender Systems — A heterogenous graph can be used to capture relationships between users and items to recommend relevant items to a buyer.</a:t>
            </a:r>
          </a:p>
          <a:p>
            <a:pPr lvl="2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9660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998E-B916-4B03-B791-7BFAFDC8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7AB-D0A1-4AB2-B67D-29BE4234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Graphs (= networks, systems) are a general language for describing and modeling complex systems</a:t>
            </a:r>
          </a:p>
          <a:p>
            <a:pPr lvl="1"/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Many data are represented as graphs </a:t>
            </a:r>
          </a:p>
          <a:p>
            <a:pPr lvl="2"/>
            <a:endParaRPr lang="en-US" dirty="0">
              <a:latin typeface="Helvetica Neue Light" charset="0"/>
              <a:ea typeface="Helvetica Neue Light" charset="0"/>
              <a:cs typeface="Helvetica Neue Light" charset="0"/>
            </a:endParaRPr>
          </a:p>
          <a:p>
            <a:pPr lvl="1"/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10156E7F-A62C-4B0A-BB98-636220D24B4B}"/>
              </a:ext>
            </a:extLst>
          </p:cNvPr>
          <p:cNvSpPr txBox="1">
            <a:spLocks/>
          </p:cNvSpPr>
          <p:nvPr/>
        </p:nvSpPr>
        <p:spPr>
          <a:xfrm>
            <a:off x="5806730" y="5072850"/>
            <a:ext cx="708369" cy="70650"/>
          </a:xfrm>
          <a:prstGeom prst="rect">
            <a:avLst/>
          </a:prstGeom>
          <a:noFill/>
          <a:ln w="25400" cap="flat" cmpd="sng" algn="ctr">
            <a:noFill/>
            <a:prstDash val="solid"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700" kern="1200">
                <a:solidFill>
                  <a:schemeClr val="tx1">
                    <a:tint val="75000"/>
                  </a:schemeClr>
                </a:solidFill>
                <a:latin typeface="Helvetica Neue" charset="0"/>
                <a:ea typeface="Helvetica Neue" charset="0"/>
                <a:cs typeface="Helvetica Neue" charset="0"/>
              </a:defRPr>
            </a:lvl1pPr>
            <a:lvl2pPr marL="4572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fontAlgn="base" latinLnBrk="0" hangingPunct="1">
              <a:spcBef>
                <a:spcPct val="0"/>
              </a:spcBef>
              <a:spcAft>
                <a:spcPct val="0"/>
              </a:spcAft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D267013-DFFC-4352-B274-32112D0CCE19}" type="slidenum">
              <a:rPr lang="en-US" smtClean="0"/>
              <a:pPr/>
              <a:t>5</a:t>
            </a:fld>
            <a:endParaRPr lang="en-US">
              <a:solidFill>
                <a:schemeClr val="tx1"/>
              </a:solidFill>
              <a:latin typeface="Helvetica Neue Light" charset="0"/>
              <a:ea typeface="Helvetica Neue Light" charset="0"/>
              <a:cs typeface="Helvetica Neue Light" charset="0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CC31D2D5-96FA-458F-AC09-1D5CF1EBF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83568" y="3009774"/>
            <a:ext cx="1983432" cy="138932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6" name="Text Box 9">
            <a:extLst>
              <a:ext uri="{FF2B5EF4-FFF2-40B4-BE49-F238E27FC236}">
                <a16:creationId xmlns:a16="http://schemas.microsoft.com/office/drawing/2014/main" id="{3254C046-67B9-415E-ADE5-34A4B8CBC5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1806" y="4437112"/>
            <a:ext cx="2320354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Economic networks</a:t>
            </a: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5B7A1D4-E2E3-455E-9DB8-1ABB402406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856646" y="3015029"/>
            <a:ext cx="1756754" cy="1416737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8" name="Text Box 11">
            <a:extLst>
              <a:ext uri="{FF2B5EF4-FFF2-40B4-BE49-F238E27FC236}">
                <a16:creationId xmlns:a16="http://schemas.microsoft.com/office/drawing/2014/main" id="{2B563522-EA43-47F3-AAD6-0E7D619D16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576" y="4365104"/>
            <a:ext cx="1813424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Social networks</a:t>
            </a:r>
          </a:p>
        </p:txBody>
      </p:sp>
      <p:sp>
        <p:nvSpPr>
          <p:cNvPr id="9" name="Text Box 11">
            <a:extLst>
              <a:ext uri="{FF2B5EF4-FFF2-40B4-BE49-F238E27FC236}">
                <a16:creationId xmlns:a16="http://schemas.microsoft.com/office/drawing/2014/main" id="{C075ED61-29FF-415B-A700-08F5D7A1D34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00902" y="6276363"/>
            <a:ext cx="2750839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Networks of neurons</a:t>
            </a:r>
          </a:p>
        </p:txBody>
      </p:sp>
      <p:pic>
        <p:nvPicPr>
          <p:cNvPr id="10" name="Picture 7">
            <a:extLst>
              <a:ext uri="{FF2B5EF4-FFF2-40B4-BE49-F238E27FC236}">
                <a16:creationId xmlns:a16="http://schemas.microsoft.com/office/drawing/2014/main" id="{A941D4EE-A454-40CE-AC4E-2B91D6F5D7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992235" y="4735932"/>
            <a:ext cx="1157366" cy="1360068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pic>
        <p:nvPicPr>
          <p:cNvPr id="11" name="Picture 9">
            <a:extLst>
              <a:ext uri="{FF2B5EF4-FFF2-40B4-BE49-F238E27FC236}">
                <a16:creationId xmlns:a16="http://schemas.microsoft.com/office/drawing/2014/main" id="{B45794B1-0353-4D0D-A8CA-71916E2D90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48880" y="4938280"/>
            <a:ext cx="1076720" cy="1005319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2" name="Text Box 11">
            <a:extLst>
              <a:ext uri="{FF2B5EF4-FFF2-40B4-BE49-F238E27FC236}">
                <a16:creationId xmlns:a16="http://schemas.microsoft.com/office/drawing/2014/main" id="{F665AC6B-EAD3-4F82-9FC2-1B9F88F9CB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97939" y="6052943"/>
            <a:ext cx="3025079" cy="6463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pPr algn="ctr"/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Information networks: </a:t>
            </a:r>
            <a:b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</a:br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Web &amp; citations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8F62680D-CFD1-4DDC-B05F-415494374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 rot="16200000">
            <a:off x="6973172" y="2905992"/>
            <a:ext cx="1383316" cy="1586744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4" name="Text Box 9">
            <a:extLst>
              <a:ext uri="{FF2B5EF4-FFF2-40B4-BE49-F238E27FC236}">
                <a16:creationId xmlns:a16="http://schemas.microsoft.com/office/drawing/2014/main" id="{A8E6EF5E-D85F-417D-A0DC-92DD00FC4A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42647" y="4365104"/>
            <a:ext cx="2349834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Biomedical networks</a:t>
            </a:r>
          </a:p>
        </p:txBody>
      </p:sp>
      <p:pic>
        <p:nvPicPr>
          <p:cNvPr id="15" name="Picture 4">
            <a:extLst>
              <a:ext uri="{FF2B5EF4-FFF2-40B4-BE49-F238E27FC236}">
                <a16:creationId xmlns:a16="http://schemas.microsoft.com/office/drawing/2014/main" id="{AB81B4A0-64E3-40EC-9709-A08386D08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63278" y="4874992"/>
            <a:ext cx="1623121" cy="1319631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</p:pic>
      <p:sp>
        <p:nvSpPr>
          <p:cNvPr id="16" name="Text Box 9">
            <a:extLst>
              <a:ext uri="{FF2B5EF4-FFF2-40B4-BE49-F238E27FC236}">
                <a16:creationId xmlns:a16="http://schemas.microsoft.com/office/drawing/2014/main" id="{497D3EE9-58EC-4237-9576-E1366FAAF9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05095" y="6211609"/>
            <a:ext cx="1542560" cy="369332"/>
          </a:xfrm>
          <a:prstGeom prst="rect">
            <a:avLst/>
          </a:prstGeom>
          <a:noFill/>
          <a:ln>
            <a:noFill/>
            <a:headEnd/>
            <a:tailEnd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wrap="square">
            <a:spAutoFit/>
          </a:bodyPr>
          <a:lstStyle/>
          <a:p>
            <a:r>
              <a:rPr lang="en-US" dirty="0">
                <a:solidFill>
                  <a:schemeClr val="tx1"/>
                </a:solidFill>
                <a:latin typeface="Helvetica Neue Light" charset="0"/>
                <a:ea typeface="Helvetica Neue Light" charset="0"/>
                <a:cs typeface="Helvetica Neue Light" charset="0"/>
              </a:rPr>
              <a:t>Internet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BC2BC3E-37DB-4124-B369-F3BFB8B428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2646" y="4874861"/>
            <a:ext cx="2499754" cy="1319762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DEC9B2C6-655C-4195-964A-03D27CEBD30D}"/>
              </a:ext>
            </a:extLst>
          </p:cNvPr>
          <p:cNvSpPr/>
          <p:nvPr/>
        </p:nvSpPr>
        <p:spPr>
          <a:xfrm>
            <a:off x="3103639" y="4337872"/>
            <a:ext cx="450322" cy="285487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2180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9" grpId="0"/>
      <p:bldP spid="14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4998E-B916-4B03-B791-7BFAFDC847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graphs?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3377AB-D0A1-4AB2-B67D-29BE423496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Graphs (= networks, systems) are a general language for describing and modeling complex systems</a:t>
            </a:r>
          </a:p>
          <a:p>
            <a:r>
              <a:rPr lang="en-US" dirty="0">
                <a:latin typeface="Helvetica Neue Light" charset="0"/>
                <a:ea typeface="Helvetica Neue Light" charset="0"/>
                <a:cs typeface="Helvetica Neue Light" charset="0"/>
              </a:rPr>
              <a:t>Many data are represented as graphs </a:t>
            </a:r>
          </a:p>
          <a:p>
            <a:r>
              <a:rPr lang="en-US" dirty="0">
                <a:latin typeface="Helvetica Neue Light" charset="0"/>
              </a:rPr>
              <a:t>Universal language for describing complex data</a:t>
            </a:r>
          </a:p>
          <a:p>
            <a:pPr lvl="1"/>
            <a:r>
              <a:rPr lang="en-US" dirty="0">
                <a:latin typeface="Helvetica Neue Light" charset="0"/>
              </a:rPr>
              <a:t>Networks from science, nature, and technology </a:t>
            </a:r>
            <a:br>
              <a:rPr lang="en-US" dirty="0">
                <a:latin typeface="Helvetica Neue Light" charset="0"/>
              </a:rPr>
            </a:br>
            <a:r>
              <a:rPr lang="en-US" dirty="0">
                <a:latin typeface="Helvetica Neue Light" charset="0"/>
              </a:rPr>
              <a:t>are more similar than one would expect </a:t>
            </a:r>
          </a:p>
          <a:p>
            <a:endParaRPr lang="en-US" dirty="0">
              <a:latin typeface="Helvetica Neue Light" charset="0"/>
            </a:endParaRPr>
          </a:p>
          <a:p>
            <a:r>
              <a:rPr lang="en-US" dirty="0">
                <a:latin typeface="Helvetica Neue Light" charset="0"/>
              </a:rPr>
              <a:t>Shared vocabulary between fields</a:t>
            </a:r>
          </a:p>
          <a:p>
            <a:pPr lvl="1"/>
            <a:r>
              <a:rPr lang="en-US" dirty="0">
                <a:latin typeface="Helvetica Neue Light" charset="0"/>
              </a:rPr>
              <a:t>Computer Science, Social science, Physics, Economics, Statistics, Biology</a:t>
            </a:r>
          </a:p>
          <a:p>
            <a:endParaRPr lang="en-US" dirty="0">
              <a:latin typeface="Helvetica Neue Light" charset="0"/>
            </a:endParaRPr>
          </a:p>
          <a:p>
            <a:r>
              <a:rPr lang="en-US" dirty="0">
                <a:latin typeface="Helvetica Neue Light" charset="0"/>
              </a:rPr>
              <a:t>Data availability (+computational challenges)</a:t>
            </a:r>
          </a:p>
          <a:p>
            <a:pPr lvl="1"/>
            <a:r>
              <a:rPr lang="en-US" dirty="0">
                <a:latin typeface="Helvetica Neue Light" charset="0"/>
              </a:rPr>
              <a:t>Web/mobile, bio, health, and medical</a:t>
            </a:r>
          </a:p>
          <a:p>
            <a:endParaRPr lang="en-US" dirty="0">
              <a:latin typeface="Helvetica Neue Light" charset="0"/>
            </a:endParaRPr>
          </a:p>
          <a:p>
            <a:r>
              <a:rPr lang="en-US" dirty="0">
                <a:latin typeface="Helvetica Neue Light" charset="0"/>
              </a:rPr>
              <a:t>Impact!</a:t>
            </a:r>
          </a:p>
          <a:p>
            <a:pPr lvl="1"/>
            <a:r>
              <a:rPr lang="en-US" dirty="0">
                <a:latin typeface="Helvetica Neue Light" charset="0"/>
              </a:rPr>
              <a:t>Social networking, Social media, Drug design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658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DAA5-DDBC-4291-80AE-C16BABA1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/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AFA7-5DC7-471C-80AB-13E01E71E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/>
              <a:t>Node classification</a:t>
            </a:r>
          </a:p>
          <a:p>
            <a:pPr lvl="1"/>
            <a:r>
              <a:rPr lang="en-US" sz="1600" dirty="0"/>
              <a:t>Predict the type of a given node</a:t>
            </a:r>
          </a:p>
          <a:p>
            <a:pPr lvl="1"/>
            <a:r>
              <a:rPr lang="en-US" sz="16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Classifying the function of proteins in the interactome!</a:t>
            </a:r>
          </a:p>
          <a:p>
            <a:pPr lvl="2"/>
            <a:r>
              <a:rPr lang="en-US" sz="1400" b="1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rPr>
              <a:t>See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Ganapathiraju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 K.,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Thahir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M.,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Handen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A., Sarkar, S. N., Sweet, R. A.,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Nimgaonkar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V. L., ... &amp; </a:t>
            </a:r>
            <a:r>
              <a:rPr lang="en-US" sz="1400" b="0" i="0" dirty="0" err="1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Chaparala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 S. (2016). Schizophrenia interactome with 504 novel protein–protein interactions.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NPJ schizophrenia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, </a:t>
            </a:r>
            <a:r>
              <a:rPr lang="en-US" sz="1400" b="0" i="1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2</a:t>
            </a:r>
            <a:r>
              <a:rPr lang="en-US" sz="1400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(1), 1-10.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Helvetica Neue Light" charset="0"/>
                <a:sym typeface="Open Sans"/>
              </a:rPr>
              <a:t> 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Helvetica Neue Light" charset="0"/>
                <a:sym typeface="Open Sans"/>
                <a:hlinkClick r:id="rId3"/>
              </a:rPr>
              <a:t>https://www.nature.com/articles/npjschz201612</a:t>
            </a:r>
            <a:r>
              <a:rPr lang="en-US" sz="1400" b="1" i="0" dirty="0">
                <a:solidFill>
                  <a:srgbClr val="222222"/>
                </a:solidFill>
                <a:effectLst/>
                <a:latin typeface="Helvetica Neue Light" charset="0"/>
                <a:sym typeface="Open Sans"/>
              </a:rPr>
              <a:t> </a:t>
            </a:r>
            <a:endParaRPr lang="en-US" sz="1400" b="1" dirty="0">
              <a:latin typeface="Helvetica Neue Light" charset="0"/>
              <a:ea typeface="Helvetica Neue Light" charset="0"/>
              <a:cs typeface="Helvetica Neue Light" charset="0"/>
              <a:sym typeface="Open Sans"/>
            </a:endParaRPr>
          </a:p>
          <a:p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55314ED-9AF8-401A-8764-7DFD709EA6B0}"/>
              </a:ext>
            </a:extLst>
          </p:cNvPr>
          <p:cNvGrpSpPr/>
          <p:nvPr/>
        </p:nvGrpSpPr>
        <p:grpSpPr>
          <a:xfrm>
            <a:off x="5220073" y="1275646"/>
            <a:ext cx="3816424" cy="1008112"/>
            <a:chOff x="6990949" y="1412776"/>
            <a:chExt cx="6324600" cy="2161756"/>
          </a:xfrm>
        </p:grpSpPr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C693A76D-1A79-441B-9694-CA11CF731E47}"/>
                </a:ext>
              </a:extLst>
            </p:cNvPr>
            <p:cNvSpPr>
              <a:spLocks/>
            </p:cNvSpPr>
            <p:nvPr/>
          </p:nvSpPr>
          <p:spPr>
            <a:xfrm>
              <a:off x="8176960" y="1677747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A5A2398E-41C3-4CD1-9F56-6E78820A45F0}"/>
                </a:ext>
              </a:extLst>
            </p:cNvPr>
            <p:cNvSpPr>
              <a:spLocks/>
            </p:cNvSpPr>
            <p:nvPr/>
          </p:nvSpPr>
          <p:spPr>
            <a:xfrm>
              <a:off x="7759497" y="212036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>
                <a:solidFill>
                  <a:srgbClr val="961100"/>
                </a:solidFill>
              </a:endParaRPr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F6198C0B-D2D1-46E0-BA9B-26A997DDAA21}"/>
                </a:ext>
              </a:extLst>
            </p:cNvPr>
            <p:cNvSpPr>
              <a:spLocks/>
            </p:cNvSpPr>
            <p:nvPr/>
          </p:nvSpPr>
          <p:spPr>
            <a:xfrm>
              <a:off x="8366120" y="2794257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657AA24-BBF1-40D0-AEAF-3C9E65CDA388}"/>
                </a:ext>
              </a:extLst>
            </p:cNvPr>
            <p:cNvSpPr>
              <a:spLocks/>
            </p:cNvSpPr>
            <p:nvPr/>
          </p:nvSpPr>
          <p:spPr>
            <a:xfrm>
              <a:off x="7352899" y="2700495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E5A0565-8332-40F2-9439-650BC8A2B784}"/>
                </a:ext>
              </a:extLst>
            </p:cNvPr>
            <p:cNvSpPr>
              <a:spLocks/>
            </p:cNvSpPr>
            <p:nvPr/>
          </p:nvSpPr>
          <p:spPr>
            <a:xfrm>
              <a:off x="7095724" y="1778356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F02B526C-C3EA-4683-8530-9D9F2E133256}"/>
                </a:ext>
              </a:extLst>
            </p:cNvPr>
            <p:cNvSpPr>
              <a:spLocks/>
            </p:cNvSpPr>
            <p:nvPr/>
          </p:nvSpPr>
          <p:spPr>
            <a:xfrm>
              <a:off x="8680446" y="2120363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5677CFC-2F19-4C62-8786-67B2DD500047}"/>
                </a:ext>
              </a:extLst>
            </p:cNvPr>
            <p:cNvSpPr>
              <a:spLocks/>
            </p:cNvSpPr>
            <p:nvPr/>
          </p:nvSpPr>
          <p:spPr>
            <a:xfrm>
              <a:off x="9103266" y="2562085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C9BCF76-23CA-414A-B251-AE39D6F1B368}"/>
                </a:ext>
              </a:extLst>
            </p:cNvPr>
            <p:cNvCxnSpPr>
              <a:stCxn id="8" idx="6"/>
              <a:endCxn id="5" idx="1"/>
            </p:cNvCxnSpPr>
            <p:nvPr/>
          </p:nvCxnSpPr>
          <p:spPr>
            <a:xfrm>
              <a:off x="7370045" y="1916767"/>
              <a:ext cx="429626" cy="244135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824A6324-3AF9-4995-8CC0-6BF556537434}"/>
                </a:ext>
              </a:extLst>
            </p:cNvPr>
            <p:cNvCxnSpPr>
              <a:stCxn id="8" idx="4"/>
              <a:endCxn id="7" idx="0"/>
            </p:cNvCxnSpPr>
            <p:nvPr/>
          </p:nvCxnSpPr>
          <p:spPr>
            <a:xfrm>
              <a:off x="7232885" y="2055176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6A839D6-49D3-4274-8CA8-28BBC072B331}"/>
                </a:ext>
              </a:extLst>
            </p:cNvPr>
            <p:cNvCxnSpPr>
              <a:stCxn id="7" idx="6"/>
              <a:endCxn id="6" idx="2"/>
            </p:cNvCxnSpPr>
            <p:nvPr/>
          </p:nvCxnSpPr>
          <p:spPr>
            <a:xfrm>
              <a:off x="7627220" y="2838905"/>
              <a:ext cx="738901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A239747-39D4-4417-8181-8263537B2268}"/>
                </a:ext>
              </a:extLst>
            </p:cNvPr>
            <p:cNvCxnSpPr>
              <a:stCxn id="6" idx="6"/>
              <a:endCxn id="10" idx="3"/>
            </p:cNvCxnSpPr>
            <p:nvPr/>
          </p:nvCxnSpPr>
          <p:spPr>
            <a:xfrm flipV="1">
              <a:off x="8640441" y="2798367"/>
              <a:ext cx="502999" cy="13430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9FC6DFA3-8A2D-4F7B-AC47-2F859A1BD208}"/>
                </a:ext>
              </a:extLst>
            </p:cNvPr>
            <p:cNvCxnSpPr>
              <a:stCxn id="5" idx="3"/>
              <a:endCxn id="7" idx="7"/>
            </p:cNvCxnSpPr>
            <p:nvPr/>
          </p:nvCxnSpPr>
          <p:spPr>
            <a:xfrm flipH="1">
              <a:off x="7587047" y="2356645"/>
              <a:ext cx="212624" cy="3843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D3672E82-84A2-4EC1-8367-E951F8017A4C}"/>
                </a:ext>
              </a:extLst>
            </p:cNvPr>
            <p:cNvCxnSpPr>
              <a:stCxn id="6" idx="0"/>
              <a:endCxn id="4" idx="4"/>
            </p:cNvCxnSpPr>
            <p:nvPr/>
          </p:nvCxnSpPr>
          <p:spPr>
            <a:xfrm flipH="1" flipV="1">
              <a:off x="8314120" y="1954568"/>
              <a:ext cx="189160" cy="839689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65AAE5F2-52AC-46BF-9636-DC8FFAC78638}"/>
                </a:ext>
              </a:extLst>
            </p:cNvPr>
            <p:cNvCxnSpPr>
              <a:stCxn id="4" idx="5"/>
              <a:endCxn id="9" idx="1"/>
            </p:cNvCxnSpPr>
            <p:nvPr/>
          </p:nvCxnSpPr>
          <p:spPr>
            <a:xfrm>
              <a:off x="8411108" y="1914028"/>
              <a:ext cx="309512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15AF1177-4150-4B49-97E5-831A627875CE}"/>
                </a:ext>
              </a:extLst>
            </p:cNvPr>
            <p:cNvSpPr>
              <a:spLocks/>
            </p:cNvSpPr>
            <p:nvPr/>
          </p:nvSpPr>
          <p:spPr>
            <a:xfrm>
              <a:off x="6990949" y="3259850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2ED653B-E967-4E2B-878E-8A66C92049AC}"/>
                </a:ext>
              </a:extLst>
            </p:cNvPr>
            <p:cNvCxnSpPr>
              <a:stCxn id="7" idx="3"/>
              <a:endCxn id="18" idx="0"/>
            </p:cNvCxnSpPr>
            <p:nvPr/>
          </p:nvCxnSpPr>
          <p:spPr>
            <a:xfrm flipH="1">
              <a:off x="7128110" y="2936776"/>
              <a:ext cx="264963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6B4A6B8A-A937-4F87-BA1B-FF5535451D73}"/>
                </a:ext>
              </a:extLst>
            </p:cNvPr>
            <p:cNvSpPr>
              <a:spLocks/>
            </p:cNvSpPr>
            <p:nvPr/>
          </p:nvSpPr>
          <p:spPr>
            <a:xfrm>
              <a:off x="7759497" y="3269135"/>
              <a:ext cx="274320" cy="276821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D53E6704-EC7A-4EB0-A199-3C163BA28F57}"/>
                </a:ext>
              </a:extLst>
            </p:cNvPr>
            <p:cNvCxnSpPr>
              <a:stCxn id="7" idx="5"/>
            </p:cNvCxnSpPr>
            <p:nvPr/>
          </p:nvCxnSpPr>
          <p:spPr>
            <a:xfrm>
              <a:off x="7587047" y="2936776"/>
              <a:ext cx="301040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3D8E203-F7B9-4BF6-B9C2-F7D7ACCD094C}"/>
                </a:ext>
              </a:extLst>
            </p:cNvPr>
            <p:cNvSpPr>
              <a:spLocks/>
            </p:cNvSpPr>
            <p:nvPr/>
          </p:nvSpPr>
          <p:spPr>
            <a:xfrm>
              <a:off x="12155857" y="170632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7A94C9DC-7E24-41D7-AFCC-59D74A0A9D58}"/>
                </a:ext>
              </a:extLst>
            </p:cNvPr>
            <p:cNvSpPr>
              <a:spLocks/>
            </p:cNvSpPr>
            <p:nvPr/>
          </p:nvSpPr>
          <p:spPr>
            <a:xfrm>
              <a:off x="11738394" y="2148938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3C9D4BC2-122A-4E9B-A8F4-92450279585C}"/>
                </a:ext>
              </a:extLst>
            </p:cNvPr>
            <p:cNvSpPr>
              <a:spLocks/>
            </p:cNvSpPr>
            <p:nvPr/>
          </p:nvSpPr>
          <p:spPr>
            <a:xfrm>
              <a:off x="12345017" y="282283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079C67C0-6640-47B3-8BD4-C451D36F7936}"/>
                </a:ext>
              </a:extLst>
            </p:cNvPr>
            <p:cNvSpPr>
              <a:spLocks/>
            </p:cNvSpPr>
            <p:nvPr/>
          </p:nvSpPr>
          <p:spPr>
            <a:xfrm>
              <a:off x="11331795" y="2729071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47B9EEAE-C3B7-4565-BF08-BB8823F5D548}"/>
                </a:ext>
              </a:extLst>
            </p:cNvPr>
            <p:cNvSpPr>
              <a:spLocks/>
            </p:cNvSpPr>
            <p:nvPr/>
          </p:nvSpPr>
          <p:spPr>
            <a:xfrm>
              <a:off x="11074620" y="1806932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53DE945C-B7B5-4D60-A42B-566461711166}"/>
                </a:ext>
              </a:extLst>
            </p:cNvPr>
            <p:cNvSpPr>
              <a:spLocks/>
            </p:cNvSpPr>
            <p:nvPr/>
          </p:nvSpPr>
          <p:spPr>
            <a:xfrm>
              <a:off x="12659342" y="2148938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1D92FBC-8CFF-4288-8A60-FFE501C3B658}"/>
                </a:ext>
              </a:extLst>
            </p:cNvPr>
            <p:cNvCxnSpPr>
              <a:stCxn id="32" idx="6"/>
            </p:cNvCxnSpPr>
            <p:nvPr/>
          </p:nvCxnSpPr>
          <p:spPr>
            <a:xfrm>
              <a:off x="11331797" y="1945341"/>
              <a:ext cx="444260" cy="24413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EA7155E2-4BCB-4DB4-9262-B56E39F167CE}"/>
                </a:ext>
              </a:extLst>
            </p:cNvPr>
            <p:cNvCxnSpPr>
              <a:stCxn id="32" idx="4"/>
              <a:endCxn id="31" idx="0"/>
            </p:cNvCxnSpPr>
            <p:nvPr/>
          </p:nvCxnSpPr>
          <p:spPr>
            <a:xfrm>
              <a:off x="11203209" y="2083752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993939F-6262-479E-A354-D0330E4E01BD}"/>
                </a:ext>
              </a:extLst>
            </p:cNvPr>
            <p:cNvCxnSpPr>
              <a:stCxn id="31" idx="6"/>
              <a:endCxn id="30" idx="2"/>
            </p:cNvCxnSpPr>
            <p:nvPr/>
          </p:nvCxnSpPr>
          <p:spPr>
            <a:xfrm>
              <a:off x="11588972" y="2867480"/>
              <a:ext cx="756047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BCD438D-1635-4CF0-8BB4-98BD5467CE3D}"/>
                </a:ext>
              </a:extLst>
            </p:cNvPr>
            <p:cNvCxnSpPr>
              <a:stCxn id="30" idx="6"/>
            </p:cNvCxnSpPr>
            <p:nvPr/>
          </p:nvCxnSpPr>
          <p:spPr>
            <a:xfrm flipV="1">
              <a:off x="12602194" y="2826941"/>
              <a:ext cx="517634" cy="13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94168C7-293A-4174-9803-AD57929A0F02}"/>
                </a:ext>
              </a:extLst>
            </p:cNvPr>
            <p:cNvCxnSpPr>
              <a:endCxn id="31" idx="7"/>
            </p:cNvCxnSpPr>
            <p:nvPr/>
          </p:nvCxnSpPr>
          <p:spPr>
            <a:xfrm flipH="1">
              <a:off x="11551311" y="2385220"/>
              <a:ext cx="224747" cy="38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AF5F973D-7FF4-40A5-8387-CD421EF5A241}"/>
                </a:ext>
              </a:extLst>
            </p:cNvPr>
            <p:cNvSpPr>
              <a:spLocks/>
            </p:cNvSpPr>
            <p:nvPr/>
          </p:nvSpPr>
          <p:spPr>
            <a:xfrm>
              <a:off x="10969845" y="3288425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E22F97CE-492D-4319-AA50-2F17901DD665}"/>
                </a:ext>
              </a:extLst>
            </p:cNvPr>
            <p:cNvCxnSpPr>
              <a:stCxn id="31" idx="3"/>
            </p:cNvCxnSpPr>
            <p:nvPr/>
          </p:nvCxnSpPr>
          <p:spPr>
            <a:xfrm flipH="1">
              <a:off x="11098435" y="2965353"/>
              <a:ext cx="271025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A7D0A944-6029-4566-BE3E-CF616F456F5F}"/>
                </a:ext>
              </a:extLst>
            </p:cNvPr>
            <p:cNvSpPr>
              <a:spLocks/>
            </p:cNvSpPr>
            <p:nvPr/>
          </p:nvSpPr>
          <p:spPr>
            <a:xfrm>
              <a:off x="11738394" y="3297711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5FBD793F-39B1-40B1-99FE-E81FAFE525A2}"/>
                </a:ext>
              </a:extLst>
            </p:cNvPr>
            <p:cNvCxnSpPr>
              <a:stCxn id="31" idx="5"/>
            </p:cNvCxnSpPr>
            <p:nvPr/>
          </p:nvCxnSpPr>
          <p:spPr>
            <a:xfrm>
              <a:off x="11551311" y="2965352"/>
              <a:ext cx="315673" cy="33235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>
              <a:extLst>
                <a:ext uri="{FF2B5EF4-FFF2-40B4-BE49-F238E27FC236}">
                  <a16:creationId xmlns:a16="http://schemas.microsoft.com/office/drawing/2014/main" id="{B71D1554-22B2-49D5-A3C6-E1A99D2EE6BE}"/>
                </a:ext>
              </a:extLst>
            </p:cNvPr>
            <p:cNvCxnSpPr>
              <a:cxnSpLocks/>
            </p:cNvCxnSpPr>
            <p:nvPr/>
          </p:nvCxnSpPr>
          <p:spPr>
            <a:xfrm>
              <a:off x="9691001" y="2590659"/>
              <a:ext cx="11835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A34E9D1-26CA-4C6C-AEA5-329C445063D6}"/>
                </a:ext>
              </a:extLst>
            </p:cNvPr>
            <p:cNvSpPr txBox="1"/>
            <p:nvPr/>
          </p:nvSpPr>
          <p:spPr>
            <a:xfrm>
              <a:off x="6990949" y="1422140"/>
              <a:ext cx="312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8AC76C3-D7AE-462B-B703-C006B11E9F1C}"/>
                </a:ext>
              </a:extLst>
            </p:cNvPr>
            <p:cNvSpPr txBox="1"/>
            <p:nvPr/>
          </p:nvSpPr>
          <p:spPr>
            <a:xfrm>
              <a:off x="8028384" y="1412776"/>
              <a:ext cx="312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4588EDBA-B14C-42D7-8718-78340602AB5D}"/>
                </a:ext>
              </a:extLst>
            </p:cNvPr>
            <p:cNvSpPr txBox="1"/>
            <p:nvPr/>
          </p:nvSpPr>
          <p:spPr>
            <a:xfrm>
              <a:off x="7190575" y="2422757"/>
              <a:ext cx="312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B48EA0A-6B10-4AB0-AD39-4805A584EFA7}"/>
                </a:ext>
              </a:extLst>
            </p:cNvPr>
            <p:cNvSpPr txBox="1"/>
            <p:nvPr/>
          </p:nvSpPr>
          <p:spPr>
            <a:xfrm>
              <a:off x="9070775" y="2233545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3BBE5814-711D-4CFD-B659-B63743000D77}"/>
                </a:ext>
              </a:extLst>
            </p:cNvPr>
            <p:cNvSpPr txBox="1"/>
            <p:nvPr/>
          </p:nvSpPr>
          <p:spPr>
            <a:xfrm>
              <a:off x="7897064" y="2966922"/>
              <a:ext cx="1448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pic>
          <p:nvPicPr>
            <p:cNvPr id="43" name="Picture 42">
              <a:extLst>
                <a:ext uri="{FF2B5EF4-FFF2-40B4-BE49-F238E27FC236}">
                  <a16:creationId xmlns:a16="http://schemas.microsoft.com/office/drawing/2014/main" id="{1BCF902A-69DD-4878-A689-483C707B7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966588" y="2085613"/>
              <a:ext cx="470535" cy="470535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2A102989-E6D3-443C-A878-7B6DDFE2D5E1}"/>
                </a:ext>
              </a:extLst>
            </p:cNvPr>
            <p:cNvSpPr txBox="1"/>
            <p:nvPr/>
          </p:nvSpPr>
          <p:spPr>
            <a:xfrm>
              <a:off x="9768514" y="2625196"/>
              <a:ext cx="1201332" cy="5911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solidFill>
                    <a:srgbClr val="9611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</a:t>
              </a:r>
            </a:p>
          </p:txBody>
        </p: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38EF12CA-26F0-49C7-BDED-359F4102C6F2}"/>
                </a:ext>
              </a:extLst>
            </p:cNvPr>
            <p:cNvCxnSpPr>
              <a:stCxn id="4" idx="3"/>
              <a:endCxn id="5" idx="7"/>
            </p:cNvCxnSpPr>
            <p:nvPr/>
          </p:nvCxnSpPr>
          <p:spPr>
            <a:xfrm flipH="1">
              <a:off x="7993645" y="1914028"/>
              <a:ext cx="223489" cy="2468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FDEF402B-4441-4945-9AE8-FFE5FA4AA585}"/>
                </a:ext>
              </a:extLst>
            </p:cNvPr>
            <p:cNvCxnSpPr>
              <a:stCxn id="22" idx="3"/>
              <a:endCxn id="23" idx="7"/>
            </p:cNvCxnSpPr>
            <p:nvPr/>
          </p:nvCxnSpPr>
          <p:spPr>
            <a:xfrm flipH="1">
              <a:off x="11972542" y="1942605"/>
              <a:ext cx="223489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543E651-C3FB-4D40-8A07-009BC75DAED1}"/>
                </a:ext>
              </a:extLst>
            </p:cNvPr>
            <p:cNvCxnSpPr>
              <a:stCxn id="6" idx="1"/>
              <a:endCxn id="5" idx="5"/>
            </p:cNvCxnSpPr>
            <p:nvPr/>
          </p:nvCxnSpPr>
          <p:spPr>
            <a:xfrm flipH="1" flipV="1">
              <a:off x="7993645" y="2356645"/>
              <a:ext cx="412649" cy="47815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74AF5CFB-5B71-4F93-A353-C54E3B36CB94}"/>
                </a:ext>
              </a:extLst>
            </p:cNvPr>
            <p:cNvCxnSpPr>
              <a:stCxn id="24" idx="1"/>
              <a:endCxn id="23" idx="5"/>
            </p:cNvCxnSpPr>
            <p:nvPr/>
          </p:nvCxnSpPr>
          <p:spPr>
            <a:xfrm flipH="1" flipV="1">
              <a:off x="11972542" y="2385219"/>
              <a:ext cx="412649" cy="47815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832CF38A-9EE6-4D12-9649-7B66CB78B4E8}"/>
                </a:ext>
              </a:extLst>
            </p:cNvPr>
            <p:cNvCxnSpPr>
              <a:stCxn id="22" idx="5"/>
              <a:endCxn id="27" idx="1"/>
            </p:cNvCxnSpPr>
            <p:nvPr/>
          </p:nvCxnSpPr>
          <p:spPr>
            <a:xfrm>
              <a:off x="12390005" y="1942605"/>
              <a:ext cx="309511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5EB748D4-2ABB-40E2-8C11-A6CC6EB70E3C}"/>
                </a:ext>
              </a:extLst>
            </p:cNvPr>
            <p:cNvSpPr>
              <a:spLocks/>
            </p:cNvSpPr>
            <p:nvPr/>
          </p:nvSpPr>
          <p:spPr>
            <a:xfrm>
              <a:off x="13041229" y="2678434"/>
              <a:ext cx="274320" cy="276821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</p:grpSp>
      <p:pic>
        <p:nvPicPr>
          <p:cNvPr id="38914" name="Picture 2" descr="figure2">
            <a:extLst>
              <a:ext uri="{FF2B5EF4-FFF2-40B4-BE49-F238E27FC236}">
                <a16:creationId xmlns:a16="http://schemas.microsoft.com/office/drawing/2014/main" id="{3AA4572E-7167-46FD-BF55-A37621C850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29" y="3567468"/>
            <a:ext cx="3867580" cy="2986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" name="Picture 2" descr="figure2">
            <a:extLst>
              <a:ext uri="{FF2B5EF4-FFF2-40B4-BE49-F238E27FC236}">
                <a16:creationId xmlns:a16="http://schemas.microsoft.com/office/drawing/2014/main" id="{2E59063A-B84E-7CEA-36CF-E196F4C0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93" b="54991"/>
          <a:stretch/>
        </p:blipFill>
        <p:spPr bwMode="auto">
          <a:xfrm>
            <a:off x="4957776" y="3315415"/>
            <a:ext cx="4109916" cy="3238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Graphic 53" descr="Zoom in with solid fill">
            <a:extLst>
              <a:ext uri="{FF2B5EF4-FFF2-40B4-BE49-F238E27FC236}">
                <a16:creationId xmlns:a16="http://schemas.microsoft.com/office/drawing/2014/main" id="{56040384-F5F9-787B-BF2D-AC8DF2F910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956837" y="3562652"/>
            <a:ext cx="1372183" cy="1372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5016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35DAA5-DDBC-4291-80AE-C16BABA170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/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8DAFA7-5DC7-471C-80AB-13E01E71E9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Node classification</a:t>
            </a:r>
          </a:p>
          <a:p>
            <a:pPr lvl="1"/>
            <a:r>
              <a:rPr lang="en-US" dirty="0"/>
              <a:t>Link prediction</a:t>
            </a:r>
          </a:p>
          <a:p>
            <a:pPr lvl="2"/>
            <a:r>
              <a:rPr lang="en-US" dirty="0"/>
              <a:t>Predict whether two nodes are linked</a:t>
            </a:r>
          </a:p>
          <a:p>
            <a:pPr lvl="2"/>
            <a:r>
              <a:rPr lang="en-US" dirty="0"/>
              <a:t>Recommender systems </a:t>
            </a:r>
          </a:p>
          <a:p>
            <a:endParaRPr lang="en-US" dirty="0"/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DE29290-C9F5-4D43-B333-9C733FDABAC2}"/>
              </a:ext>
            </a:extLst>
          </p:cNvPr>
          <p:cNvGrpSpPr/>
          <p:nvPr/>
        </p:nvGrpSpPr>
        <p:grpSpPr>
          <a:xfrm>
            <a:off x="5724683" y="1362692"/>
            <a:ext cx="3220648" cy="1233711"/>
            <a:chOff x="385311" y="1705928"/>
            <a:chExt cx="6386557" cy="1889091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56A7A4BD-BCBF-43F0-BBC9-5EC3A07AEE22}"/>
                </a:ext>
              </a:extLst>
            </p:cNvPr>
            <p:cNvSpPr>
              <a:spLocks/>
            </p:cNvSpPr>
            <p:nvPr/>
          </p:nvSpPr>
          <p:spPr>
            <a:xfrm>
              <a:off x="1636663" y="172091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E97D51EC-6F40-4E0C-82D5-8C7ED628965C}"/>
                </a:ext>
              </a:extLst>
            </p:cNvPr>
            <p:cNvSpPr>
              <a:spLocks/>
            </p:cNvSpPr>
            <p:nvPr/>
          </p:nvSpPr>
          <p:spPr>
            <a:xfrm>
              <a:off x="1219200" y="2163528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7B0D5C21-0B27-47EC-A0A1-D18BC3607076}"/>
                </a:ext>
              </a:extLst>
            </p:cNvPr>
            <p:cNvSpPr>
              <a:spLocks/>
            </p:cNvSpPr>
            <p:nvPr/>
          </p:nvSpPr>
          <p:spPr>
            <a:xfrm>
              <a:off x="1825823" y="283742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E1DEF845-D691-40EA-AE35-B8AC297D3D3F}"/>
                </a:ext>
              </a:extLst>
            </p:cNvPr>
            <p:cNvSpPr>
              <a:spLocks/>
            </p:cNvSpPr>
            <p:nvPr/>
          </p:nvSpPr>
          <p:spPr>
            <a:xfrm>
              <a:off x="812601" y="2743661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43122CA0-0C65-4CC2-9680-93FE509C79D3}"/>
                </a:ext>
              </a:extLst>
            </p:cNvPr>
            <p:cNvSpPr>
              <a:spLocks/>
            </p:cNvSpPr>
            <p:nvPr/>
          </p:nvSpPr>
          <p:spPr>
            <a:xfrm>
              <a:off x="555426" y="1821522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988F51F7-68AE-4A2B-8ABF-2007481E7537}"/>
                </a:ext>
              </a:extLst>
            </p:cNvPr>
            <p:cNvSpPr>
              <a:spLocks/>
            </p:cNvSpPr>
            <p:nvPr/>
          </p:nvSpPr>
          <p:spPr>
            <a:xfrm>
              <a:off x="2140148" y="2163528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CB482EC5-CEC4-49FD-BB98-58A07ED51061}"/>
                </a:ext>
              </a:extLst>
            </p:cNvPr>
            <p:cNvCxnSpPr>
              <a:stCxn id="63" idx="6"/>
            </p:cNvCxnSpPr>
            <p:nvPr/>
          </p:nvCxnSpPr>
          <p:spPr>
            <a:xfrm>
              <a:off x="812603" y="1959931"/>
              <a:ext cx="444260" cy="244136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BA615AC1-1384-47F0-B328-4352A8D28A9D}"/>
                </a:ext>
              </a:extLst>
            </p:cNvPr>
            <p:cNvCxnSpPr>
              <a:stCxn id="63" idx="4"/>
              <a:endCxn id="62" idx="0"/>
            </p:cNvCxnSpPr>
            <p:nvPr/>
          </p:nvCxnSpPr>
          <p:spPr>
            <a:xfrm>
              <a:off x="684015" y="2098342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AD3C6D67-F41B-41A6-9D83-E59ED6D82E72}"/>
                </a:ext>
              </a:extLst>
            </p:cNvPr>
            <p:cNvCxnSpPr>
              <a:stCxn id="62" idx="6"/>
              <a:endCxn id="61" idx="2"/>
            </p:cNvCxnSpPr>
            <p:nvPr/>
          </p:nvCxnSpPr>
          <p:spPr>
            <a:xfrm>
              <a:off x="1069778" y="2882070"/>
              <a:ext cx="756047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1FB41E1D-29F5-4815-BB31-D2EFF757BFD7}"/>
                </a:ext>
              </a:extLst>
            </p:cNvPr>
            <p:cNvCxnSpPr>
              <a:stCxn id="61" idx="6"/>
            </p:cNvCxnSpPr>
            <p:nvPr/>
          </p:nvCxnSpPr>
          <p:spPr>
            <a:xfrm flipV="1">
              <a:off x="2083000" y="2841531"/>
              <a:ext cx="517634" cy="13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1F3FCE66-335F-44D6-8C7A-4EE5DB974E02}"/>
                </a:ext>
              </a:extLst>
            </p:cNvPr>
            <p:cNvCxnSpPr>
              <a:endCxn id="62" idx="7"/>
            </p:cNvCxnSpPr>
            <p:nvPr/>
          </p:nvCxnSpPr>
          <p:spPr>
            <a:xfrm flipH="1">
              <a:off x="1032117" y="2399810"/>
              <a:ext cx="224747" cy="38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6A155C41-DEBA-49FC-8607-326281C5E08C}"/>
                </a:ext>
              </a:extLst>
            </p:cNvPr>
            <p:cNvCxnSpPr>
              <a:stCxn id="62" idx="3"/>
            </p:cNvCxnSpPr>
            <p:nvPr/>
          </p:nvCxnSpPr>
          <p:spPr>
            <a:xfrm flipH="1">
              <a:off x="579241" y="2979943"/>
              <a:ext cx="271025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2F162B29-6218-46A9-9635-37783908202B}"/>
                </a:ext>
              </a:extLst>
            </p:cNvPr>
            <p:cNvSpPr>
              <a:spLocks/>
            </p:cNvSpPr>
            <p:nvPr/>
          </p:nvSpPr>
          <p:spPr>
            <a:xfrm>
              <a:off x="1219200" y="3312301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5B3787B-2026-45F6-ADD0-DCA4CD8B019B}"/>
                </a:ext>
              </a:extLst>
            </p:cNvPr>
            <p:cNvCxnSpPr>
              <a:stCxn id="62" idx="5"/>
            </p:cNvCxnSpPr>
            <p:nvPr/>
          </p:nvCxnSpPr>
          <p:spPr>
            <a:xfrm>
              <a:off x="1032117" y="2979942"/>
              <a:ext cx="315673" cy="332358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3431DB18-DBF0-47B7-B0AE-692FE4DF79F2}"/>
                </a:ext>
              </a:extLst>
            </p:cNvPr>
            <p:cNvCxnSpPr/>
            <p:nvPr/>
          </p:nvCxnSpPr>
          <p:spPr>
            <a:xfrm>
              <a:off x="3004852" y="2892955"/>
              <a:ext cx="1183599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68" name="Picture 67">
              <a:extLst>
                <a:ext uri="{FF2B5EF4-FFF2-40B4-BE49-F238E27FC236}">
                  <a16:creationId xmlns:a16="http://schemas.microsoft.com/office/drawing/2014/main" id="{3EB8670F-4FE0-4469-899E-246DA259240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280439" y="2387909"/>
              <a:ext cx="470535" cy="470535"/>
            </a:xfrm>
            <a:prstGeom prst="rect">
              <a:avLst/>
            </a:prstGeom>
          </p:spPr>
        </p:pic>
        <p:sp>
          <p:nvSpPr>
            <p:cNvPr id="69" name="TextBox 68">
              <a:extLst>
                <a:ext uri="{FF2B5EF4-FFF2-40B4-BE49-F238E27FC236}">
                  <a16:creationId xmlns:a16="http://schemas.microsoft.com/office/drawing/2014/main" id="{6C46EBEB-C1AB-4B5C-9700-56292B19D9C7}"/>
                </a:ext>
              </a:extLst>
            </p:cNvPr>
            <p:cNvSpPr txBox="1"/>
            <p:nvPr/>
          </p:nvSpPr>
          <p:spPr>
            <a:xfrm>
              <a:off x="3082365" y="2927491"/>
              <a:ext cx="1201331" cy="6675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800" dirty="0">
                  <a:solidFill>
                    <a:srgbClr val="961100"/>
                  </a:solidFill>
                  <a:latin typeface="Helvetica Neue Light" charset="0"/>
                  <a:ea typeface="Helvetica Neue Light" charset="0"/>
                  <a:cs typeface="Helvetica Neue Light" charset="0"/>
                </a:rPr>
                <a:t>Machine Learning</a:t>
              </a:r>
            </a:p>
          </p:txBody>
        </p: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114D54C9-B2A1-4813-AC2E-7A1F366FBB97}"/>
                </a:ext>
              </a:extLst>
            </p:cNvPr>
            <p:cNvCxnSpPr>
              <a:stCxn id="53" idx="3"/>
              <a:endCxn id="54" idx="7"/>
            </p:cNvCxnSpPr>
            <p:nvPr/>
          </p:nvCxnSpPr>
          <p:spPr>
            <a:xfrm flipH="1">
              <a:off x="1453348" y="1957195"/>
              <a:ext cx="223489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6EE76F3F-A8F8-4259-A218-8725F1C346DB}"/>
                </a:ext>
              </a:extLst>
            </p:cNvPr>
            <p:cNvCxnSpPr>
              <a:stCxn id="55" idx="1"/>
              <a:endCxn id="54" idx="5"/>
            </p:cNvCxnSpPr>
            <p:nvPr/>
          </p:nvCxnSpPr>
          <p:spPr>
            <a:xfrm flipH="1" flipV="1">
              <a:off x="1453348" y="2399809"/>
              <a:ext cx="412649" cy="478152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4C51A628-4A54-4027-9BF9-4DB586E5E4B5}"/>
                </a:ext>
              </a:extLst>
            </p:cNvPr>
            <p:cNvCxnSpPr>
              <a:stCxn id="53" idx="5"/>
              <a:endCxn id="58" idx="1"/>
            </p:cNvCxnSpPr>
            <p:nvPr/>
          </p:nvCxnSpPr>
          <p:spPr>
            <a:xfrm>
              <a:off x="1870811" y="1957195"/>
              <a:ext cx="309511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Oval 72">
              <a:extLst>
                <a:ext uri="{FF2B5EF4-FFF2-40B4-BE49-F238E27FC236}">
                  <a16:creationId xmlns:a16="http://schemas.microsoft.com/office/drawing/2014/main" id="{E1EB5A64-7E27-4EC9-B3D9-CA7F49594E94}"/>
                </a:ext>
              </a:extLst>
            </p:cNvPr>
            <p:cNvSpPr>
              <a:spLocks/>
            </p:cNvSpPr>
            <p:nvPr/>
          </p:nvSpPr>
          <p:spPr>
            <a:xfrm>
              <a:off x="2522035" y="2693024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2CFED65A-85B5-436C-A57C-E7DEABA70218}"/>
                </a:ext>
              </a:extLst>
            </p:cNvPr>
            <p:cNvSpPr>
              <a:spLocks/>
            </p:cNvSpPr>
            <p:nvPr/>
          </p:nvSpPr>
          <p:spPr>
            <a:xfrm>
              <a:off x="385311" y="3218007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5" name="TextBox 74">
              <a:extLst>
                <a:ext uri="{FF2B5EF4-FFF2-40B4-BE49-F238E27FC236}">
                  <a16:creationId xmlns:a16="http://schemas.microsoft.com/office/drawing/2014/main" id="{39CFB8F6-5C12-487E-8CD1-9C235DD6CC5F}"/>
                </a:ext>
              </a:extLst>
            </p:cNvPr>
            <p:cNvSpPr txBox="1"/>
            <p:nvPr/>
          </p:nvSpPr>
          <p:spPr>
            <a:xfrm>
              <a:off x="958187" y="170592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76" name="TextBox 75">
              <a:extLst>
                <a:ext uri="{FF2B5EF4-FFF2-40B4-BE49-F238E27FC236}">
                  <a16:creationId xmlns:a16="http://schemas.microsoft.com/office/drawing/2014/main" id="{E12AA039-0767-43C7-8D40-EDA069CA0975}"/>
                </a:ext>
              </a:extLst>
            </p:cNvPr>
            <p:cNvSpPr txBox="1"/>
            <p:nvPr/>
          </p:nvSpPr>
          <p:spPr>
            <a:xfrm>
              <a:off x="1613507" y="2352104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8019C62F-72D5-4565-85D3-EE3E2D2ACC4E}"/>
                </a:ext>
              </a:extLst>
            </p:cNvPr>
            <p:cNvSpPr txBox="1"/>
            <p:nvPr/>
          </p:nvSpPr>
          <p:spPr>
            <a:xfrm>
              <a:off x="1162403" y="2906840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3D07F1EC-6BE1-4770-853B-4798700F8027}"/>
                </a:ext>
              </a:extLst>
            </p:cNvPr>
            <p:cNvSpPr>
              <a:spLocks/>
            </p:cNvSpPr>
            <p:nvPr/>
          </p:nvSpPr>
          <p:spPr>
            <a:xfrm>
              <a:off x="5612176" y="172091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79" name="Oval 78">
              <a:extLst>
                <a:ext uri="{FF2B5EF4-FFF2-40B4-BE49-F238E27FC236}">
                  <a16:creationId xmlns:a16="http://schemas.microsoft.com/office/drawing/2014/main" id="{D459AB85-3BF5-4F52-85FA-50027D92C027}"/>
                </a:ext>
              </a:extLst>
            </p:cNvPr>
            <p:cNvSpPr>
              <a:spLocks/>
            </p:cNvSpPr>
            <p:nvPr/>
          </p:nvSpPr>
          <p:spPr>
            <a:xfrm>
              <a:off x="5194713" y="2163528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0" name="Oval 79">
              <a:extLst>
                <a:ext uri="{FF2B5EF4-FFF2-40B4-BE49-F238E27FC236}">
                  <a16:creationId xmlns:a16="http://schemas.microsoft.com/office/drawing/2014/main" id="{F733AA20-B480-4560-93D6-0CD4D116F5DE}"/>
                </a:ext>
              </a:extLst>
            </p:cNvPr>
            <p:cNvSpPr>
              <a:spLocks/>
            </p:cNvSpPr>
            <p:nvPr/>
          </p:nvSpPr>
          <p:spPr>
            <a:xfrm>
              <a:off x="5801336" y="2837423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1" name="Oval 80">
              <a:extLst>
                <a:ext uri="{FF2B5EF4-FFF2-40B4-BE49-F238E27FC236}">
                  <a16:creationId xmlns:a16="http://schemas.microsoft.com/office/drawing/2014/main" id="{CDF6A1BA-9D60-4772-9994-1BA1B2BC499E}"/>
                </a:ext>
              </a:extLst>
            </p:cNvPr>
            <p:cNvSpPr>
              <a:spLocks/>
            </p:cNvSpPr>
            <p:nvPr/>
          </p:nvSpPr>
          <p:spPr>
            <a:xfrm>
              <a:off x="4788114" y="2743661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5CDB2E68-DE98-4C65-9A82-729A0E981B79}"/>
                </a:ext>
              </a:extLst>
            </p:cNvPr>
            <p:cNvSpPr>
              <a:spLocks/>
            </p:cNvSpPr>
            <p:nvPr/>
          </p:nvSpPr>
          <p:spPr>
            <a:xfrm>
              <a:off x="4530939" y="1821522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FEB68D3B-1399-4EAD-B321-3933EEB7D37E}"/>
                </a:ext>
              </a:extLst>
            </p:cNvPr>
            <p:cNvSpPr>
              <a:spLocks/>
            </p:cNvSpPr>
            <p:nvPr/>
          </p:nvSpPr>
          <p:spPr>
            <a:xfrm>
              <a:off x="6115661" y="2163528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135E5767-F696-41A2-B08D-75B936FA666B}"/>
                </a:ext>
              </a:extLst>
            </p:cNvPr>
            <p:cNvCxnSpPr/>
            <p:nvPr/>
          </p:nvCxnSpPr>
          <p:spPr>
            <a:xfrm>
              <a:off x="4788116" y="1959931"/>
              <a:ext cx="444260" cy="244136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D9C67670-E9E0-49EC-A1E7-7C2F5F5840D1}"/>
                </a:ext>
              </a:extLst>
            </p:cNvPr>
            <p:cNvCxnSpPr/>
            <p:nvPr/>
          </p:nvCxnSpPr>
          <p:spPr>
            <a:xfrm>
              <a:off x="4659528" y="2098342"/>
              <a:ext cx="257175" cy="645318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FDD6EE6-0ABE-48C7-9B8E-34ACE46CC401}"/>
                </a:ext>
              </a:extLst>
            </p:cNvPr>
            <p:cNvCxnSpPr/>
            <p:nvPr/>
          </p:nvCxnSpPr>
          <p:spPr>
            <a:xfrm>
              <a:off x="5045291" y="2882070"/>
              <a:ext cx="756047" cy="9376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FC713AE6-87A0-4B8E-BBE9-460C713009BF}"/>
                </a:ext>
              </a:extLst>
            </p:cNvPr>
            <p:cNvCxnSpPr/>
            <p:nvPr/>
          </p:nvCxnSpPr>
          <p:spPr>
            <a:xfrm flipV="1">
              <a:off x="6058513" y="2841531"/>
              <a:ext cx="517634" cy="13430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77E5033-00CD-42BB-8BF1-6D76449B5F6D}"/>
                </a:ext>
              </a:extLst>
            </p:cNvPr>
            <p:cNvCxnSpPr/>
            <p:nvPr/>
          </p:nvCxnSpPr>
          <p:spPr>
            <a:xfrm flipH="1">
              <a:off x="5007630" y="2399810"/>
              <a:ext cx="224747" cy="384391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D65F430A-7969-4364-AC3C-BB0A9D1010C7}"/>
                </a:ext>
              </a:extLst>
            </p:cNvPr>
            <p:cNvCxnSpPr/>
            <p:nvPr/>
          </p:nvCxnSpPr>
          <p:spPr>
            <a:xfrm flipH="1">
              <a:off x="4554754" y="2979943"/>
              <a:ext cx="271025" cy="3230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0" name="Oval 89">
              <a:extLst>
                <a:ext uri="{FF2B5EF4-FFF2-40B4-BE49-F238E27FC236}">
                  <a16:creationId xmlns:a16="http://schemas.microsoft.com/office/drawing/2014/main" id="{DA5EA7A8-A3E0-4D52-A6F8-F711752C4EC7}"/>
                </a:ext>
              </a:extLst>
            </p:cNvPr>
            <p:cNvSpPr>
              <a:spLocks/>
            </p:cNvSpPr>
            <p:nvPr/>
          </p:nvSpPr>
          <p:spPr>
            <a:xfrm>
              <a:off x="5194713" y="3312301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FDEA6587-71AE-42A3-BF06-58272F278D02}"/>
                </a:ext>
              </a:extLst>
            </p:cNvPr>
            <p:cNvCxnSpPr/>
            <p:nvPr/>
          </p:nvCxnSpPr>
          <p:spPr>
            <a:xfrm>
              <a:off x="5007630" y="2979942"/>
              <a:ext cx="315673" cy="332358"/>
            </a:xfrm>
            <a:prstGeom prst="line">
              <a:avLst/>
            </a:prstGeom>
            <a:ln w="19050"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5D0D192A-6C34-4A13-BD30-16392159C60E}"/>
                </a:ext>
              </a:extLst>
            </p:cNvPr>
            <p:cNvCxnSpPr/>
            <p:nvPr/>
          </p:nvCxnSpPr>
          <p:spPr>
            <a:xfrm flipH="1">
              <a:off x="5428861" y="1957195"/>
              <a:ext cx="223489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74FAD7D9-4D1C-4CDF-A869-A2506CE8D373}"/>
                </a:ext>
              </a:extLst>
            </p:cNvPr>
            <p:cNvCxnSpPr/>
            <p:nvPr/>
          </p:nvCxnSpPr>
          <p:spPr>
            <a:xfrm>
              <a:off x="5846324" y="1957195"/>
              <a:ext cx="309511" cy="246872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4" name="Oval 93">
              <a:extLst>
                <a:ext uri="{FF2B5EF4-FFF2-40B4-BE49-F238E27FC236}">
                  <a16:creationId xmlns:a16="http://schemas.microsoft.com/office/drawing/2014/main" id="{37AFFBE1-3AAA-4AFC-8F8A-6006A70CD44D}"/>
                </a:ext>
              </a:extLst>
            </p:cNvPr>
            <p:cNvSpPr>
              <a:spLocks/>
            </p:cNvSpPr>
            <p:nvPr/>
          </p:nvSpPr>
          <p:spPr>
            <a:xfrm>
              <a:off x="6497548" y="2693024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1E8AAAC0-6FCA-4CA6-B78D-748FD6A6DD09}"/>
                </a:ext>
              </a:extLst>
            </p:cNvPr>
            <p:cNvSpPr>
              <a:spLocks/>
            </p:cNvSpPr>
            <p:nvPr/>
          </p:nvSpPr>
          <p:spPr>
            <a:xfrm>
              <a:off x="4360824" y="3218007"/>
              <a:ext cx="274320" cy="2768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013"/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E7990B28-9A26-4F04-9DC5-B1A3B79CCA5D}"/>
                </a:ext>
              </a:extLst>
            </p:cNvPr>
            <p:cNvSpPr txBox="1"/>
            <p:nvPr/>
          </p:nvSpPr>
          <p:spPr>
            <a:xfrm>
              <a:off x="2971800" y="2148840"/>
              <a:ext cx="914400" cy="91440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0" tIns="0" rIns="0" bIns="0" rtlCol="0" anchor="t" anchorCtr="0">
              <a:noAutofit/>
            </a:bodyPr>
            <a:lstStyle/>
            <a:p>
              <a:endParaRPr lang="en-US" dirty="0">
                <a:latin typeface="Helvetica Neue Light" charset="0"/>
                <a:ea typeface="Helvetica Neue Light" charset="0"/>
                <a:cs typeface="Helvetica Neue Light" charset="0"/>
                <a:sym typeface="Open Sans"/>
              </a:endParaRPr>
            </a:p>
          </p:txBody>
        </p:sp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24FD641C-5404-4FF7-87B7-6FE99D54E0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026914" y="1874520"/>
              <a:ext cx="187452" cy="187452"/>
            </a:xfrm>
            <a:prstGeom prst="rect">
              <a:avLst/>
            </a:prstGeom>
          </p:spPr>
        </p:pic>
        <p:pic>
          <p:nvPicPr>
            <p:cNvPr id="98" name="Picture 97">
              <a:extLst>
                <a:ext uri="{FF2B5EF4-FFF2-40B4-BE49-F238E27FC236}">
                  <a16:creationId xmlns:a16="http://schemas.microsoft.com/office/drawing/2014/main" id="{017B9492-3089-413E-9A70-73126C445A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52466" y="3032760"/>
              <a:ext cx="187452" cy="187452"/>
            </a:xfrm>
            <a:prstGeom prst="rect">
              <a:avLst/>
            </a:prstGeom>
          </p:spPr>
        </p:pic>
        <p:sp>
          <p:nvSpPr>
            <p:cNvPr id="99" name="TextBox 98">
              <a:extLst>
                <a:ext uri="{FF2B5EF4-FFF2-40B4-BE49-F238E27FC236}">
                  <a16:creationId xmlns:a16="http://schemas.microsoft.com/office/drawing/2014/main" id="{E8E0B5A6-2B4F-452F-B0E8-5C455DAFAB96}"/>
                </a:ext>
              </a:extLst>
            </p:cNvPr>
            <p:cNvSpPr txBox="1"/>
            <p:nvPr/>
          </p:nvSpPr>
          <p:spPr>
            <a:xfrm>
              <a:off x="5477531" y="2367337"/>
              <a:ext cx="573190" cy="45720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68569" tIns="68569" rIns="68569" bIns="68569" rtlCol="0" anchor="t" anchorCtr="0">
              <a:noAutofit/>
            </a:bodyPr>
            <a:lstStyle/>
            <a:p>
              <a:r>
                <a:rPr lang="en-US" sz="2400" b="1" dirty="0">
                  <a:latin typeface="Bangla Sangam MN" charset="0"/>
                  <a:ea typeface="Bangla Sangam MN" charset="0"/>
                  <a:cs typeface="Bangla Sangam MN" charset="0"/>
                  <a:sym typeface="Open Sans"/>
                </a:rPr>
                <a:t>x</a:t>
              </a:r>
            </a:p>
          </p:txBody>
        </p:sp>
      </p:grp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9FA18D3F-3CF0-40A0-BF36-755C5CE16A3E}"/>
              </a:ext>
            </a:extLst>
          </p:cNvPr>
          <p:cNvGrpSpPr/>
          <p:nvPr/>
        </p:nvGrpSpPr>
        <p:grpSpPr>
          <a:xfrm>
            <a:off x="6123099" y="3713573"/>
            <a:ext cx="2674511" cy="2698937"/>
            <a:chOff x="6795990" y="3857652"/>
            <a:chExt cx="3531869" cy="3062373"/>
          </a:xfrm>
        </p:grpSpPr>
        <p:cxnSp>
          <p:nvCxnSpPr>
            <p:cNvPr id="100" name="Straight Arrow Connector 99">
              <a:extLst>
                <a:ext uri="{FF2B5EF4-FFF2-40B4-BE49-F238E27FC236}">
                  <a16:creationId xmlns:a16="http://schemas.microsoft.com/office/drawing/2014/main" id="{2A5E0A03-5B39-42A0-9000-961387989B77}"/>
                </a:ext>
              </a:extLst>
            </p:cNvPr>
            <p:cNvCxnSpPr/>
            <p:nvPr/>
          </p:nvCxnSpPr>
          <p:spPr>
            <a:xfrm flipH="1" flipV="1">
              <a:off x="7267497" y="4134980"/>
              <a:ext cx="2327559" cy="246215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Arrow Connector 100">
              <a:extLst>
                <a:ext uri="{FF2B5EF4-FFF2-40B4-BE49-F238E27FC236}">
                  <a16:creationId xmlns:a16="http://schemas.microsoft.com/office/drawing/2014/main" id="{E7B7A2ED-D34F-4FAC-9BE2-C6DA3734CA42}"/>
                </a:ext>
              </a:extLst>
            </p:cNvPr>
            <p:cNvCxnSpPr/>
            <p:nvPr/>
          </p:nvCxnSpPr>
          <p:spPr>
            <a:xfrm flipH="1" flipV="1">
              <a:off x="7223227" y="4938363"/>
              <a:ext cx="2378705" cy="1508622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EA3790B7-1A69-4AF1-BA47-B289DA6031AA}"/>
                </a:ext>
              </a:extLst>
            </p:cNvPr>
            <p:cNvCxnSpPr/>
            <p:nvPr/>
          </p:nvCxnSpPr>
          <p:spPr>
            <a:xfrm flipH="1">
              <a:off x="7313278" y="5383664"/>
              <a:ext cx="2283242" cy="341652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Arrow Connector 102">
              <a:extLst>
                <a:ext uri="{FF2B5EF4-FFF2-40B4-BE49-F238E27FC236}">
                  <a16:creationId xmlns:a16="http://schemas.microsoft.com/office/drawing/2014/main" id="{9CE5EAF6-71A8-405A-B07A-991C32A4007D}"/>
                </a:ext>
              </a:extLst>
            </p:cNvPr>
            <p:cNvCxnSpPr/>
            <p:nvPr/>
          </p:nvCxnSpPr>
          <p:spPr>
            <a:xfrm flipH="1">
              <a:off x="7102319" y="6428537"/>
              <a:ext cx="2543972" cy="12524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Arrow Connector 103">
              <a:extLst>
                <a:ext uri="{FF2B5EF4-FFF2-40B4-BE49-F238E27FC236}">
                  <a16:creationId xmlns:a16="http://schemas.microsoft.com/office/drawing/2014/main" id="{07706D02-5D1C-4873-ADF5-FC79ED89A47B}"/>
                </a:ext>
              </a:extLst>
            </p:cNvPr>
            <p:cNvCxnSpPr/>
            <p:nvPr/>
          </p:nvCxnSpPr>
          <p:spPr>
            <a:xfrm flipH="1" flipV="1">
              <a:off x="7331785" y="4199267"/>
              <a:ext cx="2264735" cy="1146070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Arrow Connector 104">
              <a:extLst>
                <a:ext uri="{FF2B5EF4-FFF2-40B4-BE49-F238E27FC236}">
                  <a16:creationId xmlns:a16="http://schemas.microsoft.com/office/drawing/2014/main" id="{F028C845-BF2F-4A2C-8E8E-F5E682391924}"/>
                </a:ext>
              </a:extLst>
            </p:cNvPr>
            <p:cNvCxnSpPr/>
            <p:nvPr/>
          </p:nvCxnSpPr>
          <p:spPr>
            <a:xfrm flipH="1">
              <a:off x="7140231" y="5358412"/>
              <a:ext cx="2456289" cy="1169351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prstDash val="sysDash"/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Arrow Connector 105">
              <a:extLst>
                <a:ext uri="{FF2B5EF4-FFF2-40B4-BE49-F238E27FC236}">
                  <a16:creationId xmlns:a16="http://schemas.microsoft.com/office/drawing/2014/main" id="{ECD5786A-1FB1-4E84-9E09-D35A458B3BF7}"/>
                </a:ext>
              </a:extLst>
            </p:cNvPr>
            <p:cNvCxnSpPr/>
            <p:nvPr/>
          </p:nvCxnSpPr>
          <p:spPr>
            <a:xfrm flipH="1">
              <a:off x="7197734" y="4376707"/>
              <a:ext cx="2397323" cy="548581"/>
            </a:xfrm>
            <a:prstGeom prst="straightConnector1">
              <a:avLst/>
            </a:prstGeom>
            <a:ln w="76200" cmpd="sng">
              <a:solidFill>
                <a:schemeClr val="accent6"/>
              </a:solidFill>
              <a:tailEnd type="arrow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07" name="Picture 106">
              <a:extLst>
                <a:ext uri="{FF2B5EF4-FFF2-40B4-BE49-F238E27FC236}">
                  <a16:creationId xmlns:a16="http://schemas.microsoft.com/office/drawing/2014/main" id="{3F186AE3-6384-487D-9166-E976E548671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21" y="3857652"/>
              <a:ext cx="771450" cy="6824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8" name="Picture 8">
              <a:extLst>
                <a:ext uri="{FF2B5EF4-FFF2-40B4-BE49-F238E27FC236}">
                  <a16:creationId xmlns:a16="http://schemas.microsoft.com/office/drawing/2014/main" id="{A03E1C9C-B3D2-460F-9BD1-489FB602C8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795990" y="5264937"/>
              <a:ext cx="884461" cy="7714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9" name="Picture 11">
              <a:extLst>
                <a:ext uri="{FF2B5EF4-FFF2-40B4-BE49-F238E27FC236}">
                  <a16:creationId xmlns:a16="http://schemas.microsoft.com/office/drawing/2014/main" id="{DC9B94C0-3D51-4A84-96E4-06F4A4B41A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917821" y="4520105"/>
              <a:ext cx="771450" cy="7648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901841D0-6B5A-4042-84C8-6FA242012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9099078" y="3857652"/>
              <a:ext cx="1228781" cy="3062373"/>
            </a:xfrm>
            <a:prstGeom prst="rect">
              <a:avLst/>
            </a:prstGeom>
          </p:spPr>
        </p:pic>
        <p:pic>
          <p:nvPicPr>
            <p:cNvPr id="111" name="Picture 2">
              <a:extLst>
                <a:ext uri="{FF2B5EF4-FFF2-40B4-BE49-F238E27FC236}">
                  <a16:creationId xmlns:a16="http://schemas.microsoft.com/office/drawing/2014/main" id="{73CD851C-C199-4C78-B2E2-8EC52FC56B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64635" y="6016353"/>
              <a:ext cx="771450" cy="8886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2" name="Picture 2">
              <a:extLst>
                <a:ext uri="{FF2B5EF4-FFF2-40B4-BE49-F238E27FC236}">
                  <a16:creationId xmlns:a16="http://schemas.microsoft.com/office/drawing/2014/main" id="{6BB0501B-2641-4CE7-ADB2-41ECA86075B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51695" y="5039514"/>
              <a:ext cx="276825" cy="3188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pic>
          <p:nvPicPr>
            <p:cNvPr id="113" name="Picture 8">
              <a:extLst>
                <a:ext uri="{FF2B5EF4-FFF2-40B4-BE49-F238E27FC236}">
                  <a16:creationId xmlns:a16="http://schemas.microsoft.com/office/drawing/2014/main" id="{C2C270A9-2278-40D0-B391-CF6705C71AC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9932745" y="5393470"/>
              <a:ext cx="312118" cy="2722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7CD539BF-7D52-4CEB-9243-DDA1B6B326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944359" y="4368386"/>
              <a:ext cx="300505" cy="2658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EFF945E5-DE6C-4EB1-BA9B-833B404B8141}"/>
                </a:ext>
              </a:extLst>
            </p:cNvPr>
            <p:cNvSpPr txBox="1"/>
            <p:nvPr/>
          </p:nvSpPr>
          <p:spPr>
            <a:xfrm>
              <a:off x="7918769" y="5677118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 b="1" dirty="0">
                  <a:latin typeface="Times New Roman" charset="0"/>
                  <a:ea typeface="Times New Roman" charset="0"/>
                  <a:cs typeface="Times New Roman" charset="0"/>
                </a:rPr>
                <a:t>?</a:t>
              </a:r>
            </a:p>
          </p:txBody>
        </p:sp>
      </p:grpSp>
      <p:pic>
        <p:nvPicPr>
          <p:cNvPr id="124" name="Picture 123">
            <a:extLst>
              <a:ext uri="{FF2B5EF4-FFF2-40B4-BE49-F238E27FC236}">
                <a16:creationId xmlns:a16="http://schemas.microsoft.com/office/drawing/2014/main" id="{7B29B043-A260-476F-8486-EFCBFC8CD8E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42099" y="3525117"/>
            <a:ext cx="5200799" cy="3244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1987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23BC62-748E-8119-A55E-C5074B061A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9E042-8D07-BE35-D5A6-1E0B292F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Machine learning with / in graphs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6F188-36F4-7CB0-C507-34582354BD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dirty="0"/>
              <a:t>Node classification</a:t>
            </a:r>
          </a:p>
          <a:p>
            <a:pPr lvl="1"/>
            <a:r>
              <a:rPr lang="en-US" dirty="0"/>
              <a:t>Link prediction</a:t>
            </a:r>
          </a:p>
          <a:p>
            <a:pPr lvl="1"/>
            <a:r>
              <a:rPr lang="en-US" dirty="0"/>
              <a:t>Community detection</a:t>
            </a:r>
          </a:p>
          <a:p>
            <a:pPr lvl="2"/>
            <a:r>
              <a:rPr lang="en-US" dirty="0"/>
              <a:t>Identify densely linked clusters of nodes</a:t>
            </a:r>
          </a:p>
          <a:p>
            <a:pPr lvl="2"/>
            <a:r>
              <a:rPr lang="en-US" dirty="0"/>
              <a:t>E.g. </a:t>
            </a:r>
            <a:r>
              <a:rPr lang="en-US" b="0" i="0" dirty="0">
                <a:solidFill>
                  <a:srgbClr val="343434"/>
                </a:solidFill>
                <a:effectLst/>
                <a:latin typeface="Raleway" pitchFamily="2" charset="0"/>
              </a:rPr>
              <a:t>Detecting communities for targeted advertising</a:t>
            </a:r>
          </a:p>
          <a:p>
            <a:pPr lvl="2"/>
            <a:r>
              <a:rPr lang="en-US" dirty="0">
                <a:solidFill>
                  <a:srgbClr val="343434"/>
                </a:solidFill>
                <a:latin typeface="Raleway" pitchFamily="2" charset="0"/>
              </a:rPr>
              <a:t>E.g. </a:t>
            </a:r>
            <a:r>
              <a:rPr lang="en-US" b="0" i="0" dirty="0">
                <a:solidFill>
                  <a:srgbClr val="343434"/>
                </a:solidFill>
                <a:effectLst/>
                <a:latin typeface="Raleway" pitchFamily="2" charset="0"/>
              </a:rPr>
              <a:t>Identifying stock groups whose share price is affected by same events</a:t>
            </a:r>
            <a:endParaRPr lang="en-US" dirty="0">
              <a:solidFill>
                <a:srgbClr val="343434"/>
              </a:solidFill>
              <a:latin typeface="Raleway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06A3D25-C15E-9BFF-41DC-769E252234C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212BEA-32D1-C69D-9D7C-F77184271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984" y="4627716"/>
            <a:ext cx="7488832" cy="22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8547258"/>
      </p:ext>
    </p:extLst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23379</TotalTime>
  <Words>1223</Words>
  <Application>Microsoft Office PowerPoint</Application>
  <PresentationFormat>On-screen Show (4:3)</PresentationFormat>
  <Paragraphs>217</Paragraphs>
  <Slides>20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34" baseType="lpstr">
      <vt:lpstr>Arial</vt:lpstr>
      <vt:lpstr>ArialMT</vt:lpstr>
      <vt:lpstr>Bangla Sangam MN</vt:lpstr>
      <vt:lpstr>charter</vt:lpstr>
      <vt:lpstr>Garamond</vt:lpstr>
      <vt:lpstr>Helvetica Neue Light</vt:lpstr>
      <vt:lpstr>Open Sans</vt:lpstr>
      <vt:lpstr>Raleway</vt:lpstr>
      <vt:lpstr>Segoe Sans</vt:lpstr>
      <vt:lpstr>Symbol</vt:lpstr>
      <vt:lpstr>Times New Roman</vt:lpstr>
      <vt:lpstr>Verdana</vt:lpstr>
      <vt:lpstr>Wingdings</vt:lpstr>
      <vt:lpstr>Level</vt:lpstr>
      <vt:lpstr>Intelligent modeling</vt:lpstr>
      <vt:lpstr>Graph neural networks</vt:lpstr>
      <vt:lpstr>Graphs </vt:lpstr>
      <vt:lpstr>Graph NNs </vt:lpstr>
      <vt:lpstr>Why graphs?</vt:lpstr>
      <vt:lpstr>Why graphs?</vt:lpstr>
      <vt:lpstr>Machine learning with / in graphs</vt:lpstr>
      <vt:lpstr>Machine learning with / in graphs</vt:lpstr>
      <vt:lpstr>Machine learning with / in graphs</vt:lpstr>
      <vt:lpstr>Machine learning with / in graphs</vt:lpstr>
      <vt:lpstr>Graph neural networks</vt:lpstr>
      <vt:lpstr>Graph neural networks</vt:lpstr>
      <vt:lpstr>Graph neural networks</vt:lpstr>
      <vt:lpstr>Graph neural networks</vt:lpstr>
      <vt:lpstr>Graph convolutional networks</vt:lpstr>
      <vt:lpstr>Graph convolutional networks</vt:lpstr>
      <vt:lpstr>Graph convolutional networks</vt:lpstr>
      <vt:lpstr>Graph convolutional networks</vt:lpstr>
      <vt:lpstr>Graph CNNs - applications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</dc:creator>
  <cp:lastModifiedBy>Laura Diosan</cp:lastModifiedBy>
  <cp:revision>343</cp:revision>
  <dcterms:created xsi:type="dcterms:W3CDTF">2010-06-29T05:35:38Z</dcterms:created>
  <dcterms:modified xsi:type="dcterms:W3CDTF">2025-05-12T12:12:28Z</dcterms:modified>
</cp:coreProperties>
</file>